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8"/>
  </p:handoutMasterIdLst>
  <p:sldIdLst>
    <p:sldId id="256" r:id="rId4"/>
    <p:sldId id="263" r:id="rId5"/>
    <p:sldId id="259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7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27896-437D-4C9F-90E2-6866CC6B77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left%201-23\\22\subject_holdright_64,64,64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8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>
            <p:custDataLst>
              <p:tags r:id="rId8"/>
            </p:custDataLst>
          </p:nvPr>
        </p:nvCxnSpPr>
        <p:spPr>
          <a:xfrm>
            <a:off x="762317" y="3319000"/>
            <a:ext cx="435229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762318" y="4723765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902268" y="4723765"/>
            <a:ext cx="213550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1"/>
            </p:custDataLst>
          </p:nvPr>
        </p:nvSpPr>
        <p:spPr>
          <a:xfrm>
            <a:off x="762952" y="3441732"/>
            <a:ext cx="4824730" cy="31680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762317" y="2362370"/>
            <a:ext cx="4825365" cy="81263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3212147" y="3106540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 typeface="Arial" panose="020B0604020202020204" pitchFamily="34" charset="0"/>
              <a:buNone/>
              <a:defRPr sz="4400" b="0" spc="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212147" y="4193576"/>
            <a:ext cx="5767705" cy="31498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6256246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 1"/>
          <p:cNvSpPr/>
          <p:nvPr userDrawn="1">
            <p:custDataLst>
              <p:tags r:id="rId8"/>
            </p:custDataLst>
          </p:nvPr>
        </p:nvSpPr>
        <p:spPr>
          <a:xfrm flipH="1">
            <a:off x="4845050" y="2057717"/>
            <a:ext cx="1250950" cy="2742565"/>
          </a:xfrm>
          <a:custGeom>
            <a:avLst/>
            <a:gdLst>
              <a:gd name="connisteX0" fmla="*/ 1885950 w 1896110"/>
              <a:gd name="connsiteY0" fmla="*/ 826135 h 4745355"/>
              <a:gd name="connisteX1" fmla="*/ 1885950 w 1896110"/>
              <a:gd name="connsiteY1" fmla="*/ 0 h 4745355"/>
              <a:gd name="connisteX2" fmla="*/ 0 w 1896110"/>
              <a:gd name="connsiteY2" fmla="*/ 0 h 4745355"/>
              <a:gd name="connisteX3" fmla="*/ 0 w 1896110"/>
              <a:gd name="connsiteY3" fmla="*/ 4745355 h 4745355"/>
              <a:gd name="connisteX4" fmla="*/ 1896110 w 1896110"/>
              <a:gd name="connsiteY4" fmla="*/ 4745355 h 4745355"/>
              <a:gd name="connisteX5" fmla="*/ 1896110 w 1896110"/>
              <a:gd name="connsiteY5" fmla="*/ 4003675 h 47453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1896110" h="4745355">
                <a:moveTo>
                  <a:pt x="1885950" y="826135"/>
                </a:moveTo>
                <a:lnTo>
                  <a:pt x="1885950" y="0"/>
                </a:lnTo>
                <a:lnTo>
                  <a:pt x="0" y="0"/>
                </a:lnTo>
                <a:lnTo>
                  <a:pt x="0" y="4745355"/>
                </a:lnTo>
                <a:lnTo>
                  <a:pt x="1896110" y="4745355"/>
                </a:lnTo>
                <a:lnTo>
                  <a:pt x="1896110" y="4003675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798830" y="3939222"/>
            <a:ext cx="421259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0"/>
            </p:custDataLst>
          </p:nvPr>
        </p:nvSpPr>
        <p:spPr>
          <a:xfrm>
            <a:off x="798830" y="2562542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56246"/>
            <a:ext cx="720090" cy="601754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56246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504055"/>
            <a:ext cx="1620202" cy="135394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504055"/>
            <a:ext cx="1620202" cy="1353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--------------------悟控智能--------------------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2.xml"/><Relationship Id="rId3" Type="http://schemas.openxmlformats.org/officeDocument/2006/relationships/image" Target="../media/image13.png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8.xml"/><Relationship Id="rId3" Type="http://schemas.openxmlformats.org/officeDocument/2006/relationships/image" Target="../media/image15.png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1.xml"/><Relationship Id="rId3" Type="http://schemas.openxmlformats.org/officeDocument/2006/relationships/image" Target="../media/image16.png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160.xml"/><Relationship Id="rId3" Type="http://schemas.openxmlformats.org/officeDocument/2006/relationships/image" Target="../media/image8.png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6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9.xml"/><Relationship Id="rId3" Type="http://schemas.openxmlformats.org/officeDocument/2006/relationships/image" Target="../media/image12.GIF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962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41060" y="575945"/>
            <a:ext cx="6414135" cy="2387600"/>
          </a:xfrm>
        </p:spPr>
        <p:txBody>
          <a:bodyPr/>
          <a:p>
            <a:pPr algn="l">
              <a:lnSpc>
                <a:spcPct val="110000"/>
              </a:lnSpc>
            </a:pPr>
            <a:r>
              <a:rPr lang="zh-CN" altLang="zh-CN" sz="5400">
                <a:solidFill>
                  <a:schemeClr val="bg1"/>
                </a:solidFill>
              </a:rPr>
              <a:t>山东寿光</a:t>
            </a:r>
            <a:br>
              <a:rPr lang="zh-CN" altLang="zh-CN" sz="5400">
                <a:solidFill>
                  <a:schemeClr val="bg1"/>
                </a:solidFill>
              </a:rPr>
            </a:br>
            <a:r>
              <a:rPr lang="zh-CN" altLang="zh-CN" sz="5400" b="1">
                <a:solidFill>
                  <a:schemeClr val="bg1"/>
                </a:solidFill>
              </a:rPr>
              <a:t>互动展厅</a:t>
            </a:r>
            <a:r>
              <a:rPr lang="zh-CN" altLang="zh-CN" sz="5400" b="1">
                <a:solidFill>
                  <a:schemeClr val="bg1"/>
                </a:solidFill>
                <a:sym typeface="+mn-ea"/>
              </a:rPr>
              <a:t>设计</a:t>
            </a:r>
            <a:r>
              <a:rPr lang="zh-CN" altLang="zh-CN" sz="5400" b="1">
                <a:solidFill>
                  <a:schemeClr val="bg1"/>
                </a:solidFill>
              </a:rPr>
              <a:t>方案</a:t>
            </a:r>
            <a:endParaRPr lang="zh-CN" altLang="zh-CN" sz="5400" b="1">
              <a:solidFill>
                <a:schemeClr val="bg1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941060" y="3129915"/>
            <a:ext cx="5770245" cy="2033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2000">
                <a:solidFill>
                  <a:schemeClr val="bg1"/>
                </a:solidFill>
                <a:sym typeface="+mn-ea"/>
              </a:rPr>
              <a:t>以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zh-CN" sz="2000">
                <a:solidFill>
                  <a:srgbClr val="FFFF00"/>
                </a:solidFill>
                <a:sym typeface="+mn-ea"/>
              </a:rPr>
              <a:t>寿光</a:t>
            </a:r>
            <a:r>
              <a:rPr lang="en-US" altLang="zh-CN" sz="2000">
                <a:solidFill>
                  <a:srgbClr val="FFFF00"/>
                </a:solidFill>
                <a:sym typeface="+mn-ea"/>
              </a:rPr>
              <a:t>-</a:t>
            </a:r>
            <a:r>
              <a:rPr lang="zh-CN" altLang="en-US" sz="2000">
                <a:solidFill>
                  <a:srgbClr val="FFFF00"/>
                </a:solidFill>
                <a:sym typeface="+mn-ea"/>
              </a:rPr>
              <a:t>中国蔬菜之乡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为</a:t>
            </a:r>
            <a:r>
              <a:rPr lang="zh-CN" altLang="zh-CN" sz="2000">
                <a:solidFill>
                  <a:schemeClr val="bg1"/>
                </a:solidFill>
                <a:sym typeface="+mn-ea"/>
              </a:rPr>
              <a:t>主题，以互动多媒体方式打造沉浸式展馆体验，突出寿光蔬菜天然、</a:t>
            </a:r>
            <a:r>
              <a:rPr lang="zh-CN" altLang="zh-CN" sz="2000">
                <a:solidFill>
                  <a:schemeClr val="bg1"/>
                </a:solidFill>
                <a:sym typeface="+mn-ea"/>
              </a:rPr>
              <a:t>绿色、科技等特色</a:t>
            </a:r>
            <a:endParaRPr lang="zh-CN" altLang="zh-CN" sz="2000">
              <a:solidFill>
                <a:schemeClr val="bg1"/>
              </a:solidFill>
              <a:sym typeface="+mn-ea"/>
            </a:endParaRPr>
          </a:p>
          <a:p>
            <a:pPr algn="l"/>
            <a:endParaRPr lang="zh-CN" altLang="en-US" sz="2000" dirty="0">
              <a:latin typeface="+mn-lt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183630" y="5024755"/>
            <a:ext cx="5770245" cy="59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2000" dirty="0">
                <a:solidFill>
                  <a:schemeClr val="bg1"/>
                </a:solidFill>
                <a:latin typeface="+mn-lt"/>
              </a:rPr>
              <a:t>方案设计：西安悟控智能科技有限公司</a:t>
            </a:r>
            <a:endParaRPr lang="zh-CN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68060" y="4942205"/>
            <a:ext cx="4675505" cy="59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08400" y="458965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VR</a:t>
            </a:r>
            <a:r>
              <a:rPr kumimoji="0" lang="zh-CN" altLang="en-US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游戏互动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 </a:t>
            </a:r>
            <a:endParaRPr kumimoji="0" altLang="zh-CN" sz="40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2"/>
            </p:custDataLst>
          </p:nvPr>
        </p:nvSpPr>
        <p:spPr>
          <a:xfrm>
            <a:off x="664210" y="2165350"/>
            <a:ext cx="4709160" cy="3684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altLang="zh-CN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VR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游戏展厅是类似植物大战僵尸等游戏，通过模拟怪物攻击各种蔬菜，得到各种蔬菜的营养成分等，吸引小孩，寓教于乐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5" y="2040255"/>
            <a:ext cx="5715000" cy="38100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d705e0ff0b9351f5ccd685d977685c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4090" y="609600"/>
            <a:ext cx="4211320" cy="5614670"/>
          </a:xfrm>
          <a:prstGeom prst="rect">
            <a:avLst/>
          </a:prstGeom>
        </p:spPr>
      </p:pic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608400" y="458965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lang="zh-CN" altLang="en-US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沉浸式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CAVE</a:t>
            </a:r>
            <a:r>
              <a:rPr kumimoji="0" lang="zh-CN" altLang="en-US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空间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 </a:t>
            </a:r>
            <a:endParaRPr kumimoji="0" altLang="zh-CN" sz="40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3"/>
            </p:custDataLst>
          </p:nvPr>
        </p:nvSpPr>
        <p:spPr>
          <a:xfrm>
            <a:off x="664210" y="2165350"/>
            <a:ext cx="5819775" cy="3684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纯</a:t>
            </a:r>
            <a:r>
              <a:rPr altLang="zh-CN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3d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制作的蔬菜种植场景，</a:t>
            </a: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身临其境的感受蔬菜田园风光，而且还能触摸墙面，与各种卡通蔬菜互动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08400" y="443090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lang="zh-CN" altLang="en-US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巨幕环型影院</a:t>
            </a:r>
            <a:r>
              <a:rPr kumimoji="0" altLang="zh-CN" sz="24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 </a:t>
            </a:r>
            <a:endParaRPr kumimoji="0" altLang="zh-CN" sz="24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2"/>
            </p:custDataLst>
          </p:nvPr>
        </p:nvSpPr>
        <p:spPr>
          <a:xfrm>
            <a:off x="8028305" y="2023745"/>
            <a:ext cx="3556000" cy="3684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在</a:t>
            </a:r>
            <a:r>
              <a:rPr altLang="zh-CN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180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°环幕展厅，参观者观看寿光</a:t>
            </a: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蔬菜宣传片，全方位展现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寿光蔬菜科技、绿色、有机的生产过程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2023745"/>
            <a:ext cx="6861175" cy="4048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08400" y="458965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lang="zh-CN" altLang="en-US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体感趣味拍照</a:t>
            </a:r>
            <a:endParaRPr kumimoji="0" altLang="zh-CN" sz="40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2"/>
            </p:custDataLst>
          </p:nvPr>
        </p:nvSpPr>
        <p:spPr>
          <a:xfrm>
            <a:off x="664210" y="2165350"/>
            <a:ext cx="2878455" cy="40652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最后一个展厅是趣味拍照，参观者在大屏前通过手势隔空与大屏内场景</a:t>
            </a: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合影留念，结束参观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95" y="2015490"/>
            <a:ext cx="6741160" cy="3636645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>
            <p:custDataLst>
              <p:tags r:id="rId1"/>
            </p:custDataLst>
          </p:nvPr>
        </p:nvSpPr>
        <p:spPr>
          <a:xfrm>
            <a:off x="5456236" y="2722364"/>
            <a:ext cx="1279525" cy="38798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di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id-ID" sz="1400" kern="0" spc="200">
                <a:solidFill>
                  <a:srgbClr val="027D4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ONE</a:t>
            </a:r>
            <a:endParaRPr kumimoji="0" lang="id-ID" sz="1400" kern="0" spc="200" noProof="0" dirty="0">
              <a:solidFill>
                <a:srgbClr val="027D4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TextBox 2"/>
          <p:cNvSpPr txBox="1"/>
          <p:nvPr>
            <p:custDataLst>
              <p:tags r:id="rId2"/>
            </p:custDataLst>
          </p:nvPr>
        </p:nvSpPr>
        <p:spPr>
          <a:xfrm>
            <a:off x="4803456" y="1212334"/>
            <a:ext cx="2585085" cy="17176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9600" kern="0" spc="200">
                <a:solidFill>
                  <a:srgbClr val="027D4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01</a:t>
            </a:r>
            <a:endParaRPr lang="en-US" altLang="zh-CN" sz="9600" kern="0" spc="200">
              <a:solidFill>
                <a:srgbClr val="027D4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3212147" y="4217154"/>
            <a:ext cx="5767705" cy="386080"/>
          </a:xfrm>
        </p:spPr>
        <p:txBody>
          <a:bodyPr wrap="square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科学布置，引导参观者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>
          <a:xfrm>
            <a:off x="3212147" y="3178294"/>
            <a:ext cx="5767705" cy="835660"/>
          </a:xfrm>
        </p:spPr>
        <p:txBody>
          <a:bodyPr wrap="square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展馆</a:t>
            </a:r>
            <a:r>
              <a:rPr lang="zh-CN" altLang="en-US" dirty="0">
                <a:solidFill>
                  <a:srgbClr val="000000"/>
                </a:solidFill>
                <a:latin typeface="+mj-ea"/>
                <a:ea typeface="+mj-ea"/>
              </a:rPr>
              <a:t>整体</a:t>
            </a:r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布局设计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东寿光方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00585" cy="6858635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28600" y="356235"/>
          <a:ext cx="11735435" cy="600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965"/>
                <a:gridCol w="2434590"/>
                <a:gridCol w="2916555"/>
                <a:gridCol w="4124325"/>
              </a:tblGrid>
              <a:tr h="6997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展项位置</a:t>
                      </a:r>
                      <a:endParaRPr lang="zh-CN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方案设计</a:t>
                      </a:r>
                      <a:endParaRPr lang="zh-CN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内容配置</a:t>
                      </a:r>
                      <a:endParaRPr lang="zh-CN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29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①迎宾走廊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地面互动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寿光蔬菜元素互动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雷达+地面屏+定制素材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29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②虚拟迎宾呈现区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虚拟讲解员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电子迎宾及参观概要讲解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透明屏/虚拟讲解机+定制内容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16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③蔬菜科普区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realtouch触摸互动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特色蔬菜详细知识讲解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拼接屏+悟控触摸互动系统+定制素材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29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④互动魔法墙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霍尔沃兹墙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一棵蔬菜的成长历程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投影机+定制素材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230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⑤游戏娱乐区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VR游戏互动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植物大战僵尸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VR游戏设备+定制游戏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29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⑥沉浸式体验馆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沉浸式CAVE空间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3D蔬菜世界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沉浸式展厅+触控感应设备+定制素材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16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⑦180°观影区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巨型环幕影院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寿光蔬菜主题宣传片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180环形屏+定制内容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9525">
                      <a:solidFill>
                        <a:srgbClr val="646464"/>
                      </a:solidFill>
                      <a:prstDash val="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29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⑧合影留念区</a:t>
                      </a:r>
                      <a:endParaRPr lang="zh-CN" sz="16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体感隔空趣味拍照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ar趣味拍照、合影留念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大屏+BMS+定制素材</a:t>
                      </a:r>
                      <a:endParaRPr lang="zh-CN" sz="16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0" marR="254000" marT="177800" marB="177800" vert="horz" anchor="ctr">
                    <a:lnL w="9525">
                      <a:solidFill>
                        <a:srgbClr val="646464"/>
                      </a:solidFill>
                      <a:prstDash val="dash"/>
                    </a:lnL>
                    <a:lnR w="9525">
                      <a:solidFill>
                        <a:srgbClr val="646464"/>
                      </a:solidFill>
                      <a:prstDash val="dash"/>
                    </a:lnR>
                    <a:lnT w="9525">
                      <a:solidFill>
                        <a:srgbClr val="646464"/>
                      </a:solidFill>
                      <a:prstDash val="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>
            <p:custDataLst>
              <p:tags r:id="rId1"/>
            </p:custDataLst>
          </p:nvPr>
        </p:nvSpPr>
        <p:spPr>
          <a:xfrm>
            <a:off x="5456236" y="2722364"/>
            <a:ext cx="1279525" cy="38798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di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id-ID" sz="1400" kern="0" spc="200">
                <a:solidFill>
                  <a:srgbClr val="027D4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 two</a:t>
            </a:r>
            <a:endParaRPr lang="id-ID" sz="1400" kern="0" spc="200">
              <a:solidFill>
                <a:srgbClr val="027D4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TextBox 2"/>
          <p:cNvSpPr txBox="1"/>
          <p:nvPr>
            <p:custDataLst>
              <p:tags r:id="rId2"/>
            </p:custDataLst>
          </p:nvPr>
        </p:nvSpPr>
        <p:spPr>
          <a:xfrm>
            <a:off x="4803456" y="1212334"/>
            <a:ext cx="2585085" cy="171767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9600" kern="0" spc="200">
                <a:solidFill>
                  <a:srgbClr val="027D4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02</a:t>
            </a:r>
            <a:endParaRPr lang="en-US" altLang="zh-CN" sz="9600" kern="0" spc="200">
              <a:solidFill>
                <a:srgbClr val="027D43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3"/>
            </p:custDataLst>
          </p:nvPr>
        </p:nvSpPr>
        <p:spPr>
          <a:xfrm>
            <a:off x="3212147" y="4217154"/>
            <a:ext cx="5767705" cy="386080"/>
          </a:xfrm>
        </p:spPr>
        <p:txBody>
          <a:bodyPr wrap="square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趣味互动，沉浸其中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4"/>
            </p:custDataLst>
          </p:nvPr>
        </p:nvSpPr>
        <p:spPr>
          <a:xfrm>
            <a:off x="3212147" y="3178294"/>
            <a:ext cx="5767705" cy="835660"/>
          </a:xfrm>
        </p:spPr>
        <p:txBody>
          <a:bodyPr wrap="square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各展项详细说明</a:t>
            </a:r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08400" y="458965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lang="zh-CN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地面互动</a:t>
            </a:r>
            <a:endParaRPr kumimoji="0" lang="zh-CN" altLang="zh-CN" sz="40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2"/>
            </p:custDataLst>
          </p:nvPr>
        </p:nvSpPr>
        <p:spPr>
          <a:xfrm>
            <a:off x="664845" y="2148840"/>
            <a:ext cx="5819775" cy="3684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进门走道是地砖屏</a:t>
            </a:r>
            <a:r>
              <a:rPr altLang="zh-CN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+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雷达地面互动系统，</a:t>
            </a: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参观者</a:t>
            </a: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不仅能感受到蔬菜世界的氛围，更能在脚踩过得地方产生一系列意想不到的动画特效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450" y="560705"/>
            <a:ext cx="4300220" cy="573659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timg-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3335" y="609600"/>
            <a:ext cx="5198745" cy="5614035"/>
          </a:xfrm>
          <a:prstGeom prst="rect">
            <a:avLst/>
          </a:prstGeom>
        </p:spPr>
      </p:pic>
      <p:sp>
        <p:nvSpPr>
          <p:cNvPr id="4" name="Title 6"/>
          <p:cNvSpPr txBox="1"/>
          <p:nvPr>
            <p:custDataLst>
              <p:tags r:id="rId2"/>
            </p:custDataLst>
          </p:nvPr>
        </p:nvSpPr>
        <p:spPr>
          <a:xfrm>
            <a:off x="608400" y="458965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lang="zh-CN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虚拟讲解员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 </a:t>
            </a:r>
            <a:endParaRPr kumimoji="0" altLang="zh-CN" sz="40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3"/>
            </p:custDataLst>
          </p:nvPr>
        </p:nvSpPr>
        <p:spPr>
          <a:xfrm>
            <a:off x="664210" y="2165350"/>
            <a:ext cx="5288915" cy="3684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  <a:buClrTx/>
              <a:buSzTx/>
              <a:buFontTx/>
            </a:pP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参观者到迎宾前台设置有虚拟电子讲解员，虚拟讲解员会欢迎到访参观者，并大概介绍展馆参观流程及个各展项布置位置等信息</a:t>
            </a:r>
            <a:endParaRPr lang="zh-CN" altLang="en-US" sz="2400" spc="5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+mj-ea"/>
              <a:ea typeface="+mj-ea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08400" y="458965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real touch</a:t>
            </a:r>
            <a:r>
              <a:rPr kumimoji="0" lang="zh-CN" altLang="en-US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触摸互动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 </a:t>
            </a:r>
            <a:endParaRPr kumimoji="0" altLang="zh-CN" sz="40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2"/>
            </p:custDataLst>
          </p:nvPr>
        </p:nvSpPr>
        <p:spPr>
          <a:xfrm>
            <a:off x="664210" y="2165350"/>
            <a:ext cx="10263505" cy="1210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接下来到</a:t>
            </a: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realtouch实物触摸展厅，参观者通过触摸站台上摆放的不同蔬菜模型，大屏上会出现这个蔬菜相应的简介/营养成分</a:t>
            </a:r>
            <a:r>
              <a:rPr altLang="zh-CN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spc="5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生长环境等知识</a:t>
            </a:r>
            <a:endParaRPr lang="zh-CN" altLang="en-US" sz="2400" spc="5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20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3608705"/>
            <a:ext cx="3857625" cy="201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615" y="3608705"/>
            <a:ext cx="3275965" cy="23190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391150" y="4419600"/>
            <a:ext cx="809625" cy="396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6"/>
          <p:cNvSpPr txBox="1"/>
          <p:nvPr>
            <p:custDataLst>
              <p:tags r:id="rId1"/>
            </p:custDataLst>
          </p:nvPr>
        </p:nvSpPr>
        <p:spPr>
          <a:xfrm>
            <a:off x="608400" y="458965"/>
            <a:ext cx="10975200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rgbClr val="027D4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█▌</a:t>
            </a:r>
            <a:r>
              <a:rPr kumimoji="0" lang="zh-CN" altLang="en-US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霍尔沃兹墙</a:t>
            </a:r>
            <a:r>
              <a:rPr kumimoji="0" altLang="zh-CN" sz="4000" i="0" spc="300" baseline="0" noProof="0" dirty="0">
                <a:ln w="3175">
                  <a:noFill/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</a:rPr>
              <a:t> </a:t>
            </a:r>
            <a:endParaRPr kumimoji="0" altLang="zh-CN" sz="4000" i="0" spc="300" baseline="0" noProof="0" dirty="0">
              <a:ln w="3175">
                <a:noFill/>
                <a:prstDash val="dash"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2"/>
            </p:custDataLst>
          </p:nvPr>
        </p:nvSpPr>
        <p:spPr>
          <a:xfrm>
            <a:off x="7399020" y="2004060"/>
            <a:ext cx="4163060" cy="36849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400" spc="50" dirty="0">
                <a:ln w="3175">
                  <a:noFill/>
                  <a:prstDash val="dash"/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参观者在前往其他展厅的过程中，布置霍尔沃兹墙互动。墙面是各种蔬菜的种子，参观者触摸漫画种子，就会神奇的出现蔬菜生长的过程动画，以及一些阳光、打雷、下雨等特效</a:t>
            </a: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</a:pPr>
            <a:endParaRPr lang="zh-CN" altLang="en-US" sz="2400" spc="50" dirty="0">
              <a:ln w="3175">
                <a:noFill/>
                <a:prstDash val="dash"/>
              </a:ln>
              <a:solidFill>
                <a:srgbClr val="000000">
                  <a:lumMod val="85000"/>
                  <a:lumOff val="15000"/>
                </a:srgbClr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6" name="图片 5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2155825"/>
            <a:ext cx="6482080" cy="3683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8330" y="1513840"/>
            <a:ext cx="5876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(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图片仅供参考，</a:t>
            </a:r>
            <a:r>
              <a:rPr 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素材</a:t>
            </a:r>
            <a:r>
              <a:rPr lang="zh-CN"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内容以最终制作为准</a:t>
            </a:r>
            <a:r>
              <a:rPr altLang="zh-CN" spc="300" noProof="0" dirty="0">
                <a:ln w="3175">
                  <a:noFill/>
                  <a:prstDash val="dash"/>
                </a:ln>
                <a:solidFill>
                  <a:srgbClr val="C00000"/>
                </a:solidFill>
                <a:effectLst/>
                <a:uLnTx/>
                <a:uFillTx/>
                <a:latin typeface="+mj-ea"/>
                <a:ea typeface="+mj-ea"/>
                <a:cs typeface="微软雅黑" panose="020B0503020204020204" charset="-122"/>
                <a:sym typeface="+mn-ea"/>
              </a:rPr>
              <a:t>)</a:t>
            </a:r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--------------------悟控智能--------------------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49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49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4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7、9、12、16、18、19、20、21、22、23、26、31、35、38、39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2"/>
  <p:tag name="KSO_WM_UNIT_TYPE" val="f"/>
  <p:tag name="KSO_WM_UNIT_INDEX" val="1"/>
  <p:tag name="KSO_WM_UNIT_ID" val="custom160062_2*f*1"/>
  <p:tag name="KSO_WM_UNIT_CLEAR" val="1"/>
  <p:tag name="KSO_WM_UNIT_LAYERLEVEL" val="1"/>
  <p:tag name="KSO_WM_UNIT_VALUE" val="420"/>
  <p:tag name="KSO_WM_UNIT_HIGHLIGHT" val="0"/>
  <p:tag name="KSO_WM_UNIT_COMPATIBLE" val="0"/>
  <p:tag name="KSO_WM_UNIT_PRESET_TEXT_INDEX" val="6"/>
  <p:tag name="KSO_WM_UNIT_PRESET_TEXT_LEN" val="50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62"/>
  <p:tag name="KSO_WM_UNIT_TYPE" val="f"/>
  <p:tag name="KSO_WM_UNIT_INDEX" val="1"/>
  <p:tag name="KSO_WM_UNIT_ID" val="custom160062_2*f*1"/>
  <p:tag name="KSO_WM_UNIT_CLEAR" val="1"/>
  <p:tag name="KSO_WM_UNIT_LAYERLEVEL" val="1"/>
  <p:tag name="KSO_WM_UNIT_VALUE" val="420"/>
  <p:tag name="KSO_WM_UNIT_HIGHLIGHT" val="0"/>
  <p:tag name="KSO_WM_UNIT_COMPATIBLE" val="0"/>
  <p:tag name="KSO_WM_UNIT_PRESET_TEXT_INDEX" val="6"/>
  <p:tag name="KSO_WM_UNIT_PRESET_TEXT_LEN" val="50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449"/>
  <p:tag name="KSO_WM_UNIT_ID" val="custom20204449_7*i*1"/>
  <p:tag name="KSO_WM_UNIT_TYPE" val="i"/>
  <p:tag name="KSO_WM_UNIT_INDEX" val="1"/>
</p:tagLst>
</file>

<file path=ppt/tags/tag14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2"/>
  <p:tag name="KSO_WM_UNIT_TYPE" val="e"/>
  <p:tag name="KSO_WM_UNIT_INDEX" val="1"/>
  <p:tag name="KSO_WM_UNIT_PRESET_TEXT" val="01"/>
  <p:tag name="KSO_WM_TEMPLATE_CATEGORY" val="custom"/>
  <p:tag name="KSO_WM_TEMPLATE_INDEX" val="20204449"/>
  <p:tag name="KSO_WM_UNIT_ID" val="custom20204449_7*e*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0"/>
  <p:tag name="KSO_WM_UNIT_TYPE" val="b"/>
  <p:tag name="KSO_WM_UNIT_INDEX" val="1"/>
  <p:tag name="KSO_WM_UNIT_PRESET_TEXT" val="单击此处添加副标题内容"/>
  <p:tag name="KSO_WM_TEMPLATE_CATEGORY" val="custom"/>
  <p:tag name="KSO_WM_TEMPLATE_INDEX" val="20204449"/>
  <p:tag name="KSO_WM_UNIT_ID" val="custom20204449_7*b*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449"/>
  <p:tag name="KSO_WM_UNIT_ID" val="custom20204449_7*a*1"/>
</p:tagLst>
</file>

<file path=ppt/tags/tag149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449"/>
  <p:tag name="KSO_WM_SLIDE_ID" val="custom20204449_7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CATEGORY" val="custom"/>
  <p:tag name="KSO_WM_TEMPLATE_INDEX" val="160062"/>
  <p:tag name="KSO_WM_TAG_VERSION" val="1.0"/>
  <p:tag name="KSO_WM_SLIDE_ID" val="custom16006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8*115"/>
  <p:tag name="KSO_WM_SLIDE_SIZE" val="865*354"/>
</p:tagLst>
</file>

<file path=ppt/tags/tag151.xml><?xml version="1.0" encoding="utf-8"?>
<p:tagLst xmlns:p="http://schemas.openxmlformats.org/presentationml/2006/main">
  <p:tag name="KSO_WM_UNIT_TABLE_BEAUTIFY" val="smartTable{5c7c1824-928e-4ae4-9784-cc5686b9f946}"/>
</p:tagLst>
</file>

<file path=ppt/tags/tag152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449"/>
  <p:tag name="KSO_WM_UNIT_ID" val="custom20204449_7*i*1"/>
  <p:tag name="KSO_WM_UNIT_TYPE" val="i"/>
  <p:tag name="KSO_WM_UNIT_INDEX" val="1"/>
</p:tagLst>
</file>

<file path=ppt/tags/tag154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NOCLEAR" val="0"/>
  <p:tag name="KSO_WM_UNIT_VALUE" val="2"/>
  <p:tag name="KSO_WM_UNIT_TYPE" val="e"/>
  <p:tag name="KSO_WM_UNIT_INDEX" val="1"/>
  <p:tag name="KSO_WM_UNIT_PRESET_TEXT" val="01"/>
  <p:tag name="KSO_WM_TEMPLATE_CATEGORY" val="custom"/>
  <p:tag name="KSO_WM_TEMPLATE_INDEX" val="20204449"/>
  <p:tag name="KSO_WM_UNIT_ID" val="custom20204449_7*e*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50"/>
  <p:tag name="KSO_WM_UNIT_TYPE" val="b"/>
  <p:tag name="KSO_WM_UNIT_INDEX" val="1"/>
  <p:tag name="KSO_WM_UNIT_PRESET_TEXT" val="单击此处添加副标题内容"/>
  <p:tag name="KSO_WM_TEMPLATE_CATEGORY" val="custom"/>
  <p:tag name="KSO_WM_TEMPLATE_INDEX" val="20204449"/>
  <p:tag name="KSO_WM_UNIT_ID" val="custom20204449_7*b*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449"/>
  <p:tag name="KSO_WM_UNIT_ID" val="custom20204449_7*a*1"/>
</p:tagLst>
</file>

<file path=ppt/tags/tag157.xml><?xml version="1.0" encoding="utf-8"?>
<p:tagLst xmlns:p="http://schemas.openxmlformats.org/presentationml/2006/main">
  <p:tag name="KSO_WM_TEMPLATE_SUBCATEGORY" val="0"/>
  <p:tag name="KSO_WM_SLIDE_ITEM_CNT" val="0"/>
  <p:tag name="KSO_WM_SLIDE_INDEX" val="7"/>
  <p:tag name="KSO_WM_TAG_VERSION" val="1.0"/>
  <p:tag name="KSO_WM_BEAUTIFY_FLAG" val="#wm#"/>
  <p:tag name="KSO_WM_SLIDE_LAYOUT" val="a_b_e"/>
  <p:tag name="KSO_WM_SLIDE_LAYOUT_CNT" val="1_1_1"/>
  <p:tag name="KSO_WM_SLIDE_TYPE" val="sectionTitle"/>
  <p:tag name="KSO_WM_SLIDE_SUBTYPE" val="pureTxt"/>
  <p:tag name="KSO_WM_TEMPLATE_MASTER_TYPE" val="1"/>
  <p:tag name="KSO_WM_TEMPLATE_COLOR_TYPE" val="1"/>
  <p:tag name="KSO_WM_TEMPLATE_CATEGORY" val="custom"/>
  <p:tag name="KSO_WM_TEMPLATE_INDEX" val="20204449"/>
  <p:tag name="KSO_WM_SLIDE_ID" val="custom20204449_7"/>
</p:tagLst>
</file>

<file path=ppt/tags/tag15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5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61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6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63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6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6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66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6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6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69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7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72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7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7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7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7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7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78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7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19_1*f*1"/>
  <p:tag name="KSO_WM_TEMPLATE_CATEGORY" val="diagram"/>
  <p:tag name="KSO_WM_TEMPLATE_INDEX" val="20200419"/>
  <p:tag name="KSO_WM_UNIT_LAYERLEVEL" val="1"/>
  <p:tag name="KSO_WM_TAG_VERSION" val="1.0"/>
  <p:tag name="KSO_WM_BEAUTIFY_FLAG" val="#wm#"/>
  <p:tag name="KSO_WM_UNIT_DEFAULT_FONT" val="14;20;2"/>
  <p:tag name="KSO_WM_UNIT_BLOCK" val="0"/>
</p:tagLst>
</file>

<file path=ppt/tags/tag181.xml><?xml version="1.0" encoding="utf-8"?>
<p:tagLst xmlns:p="http://schemas.openxmlformats.org/presentationml/2006/main">
  <p:tag name="KSO_WM_BEAUTIFY_FLAG" val="#wm#"/>
  <p:tag name="KSO_WM_TEMPLATE_CATEGORY" val="diagram"/>
  <p:tag name="KSO_WM_TEMPLATE_INDEX" val="20200864"/>
  <p:tag name="KSO_WM_SLIDE_ID" val="diagram20200864_1"/>
  <p:tag name="KSO_WM_TEMPLATE_SUBCATEGORY" val="12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4449">
      <a:dk1>
        <a:srgbClr val="000000"/>
      </a:dk1>
      <a:lt1>
        <a:srgbClr val="FFFFFF"/>
      </a:lt1>
      <a:dk2>
        <a:srgbClr val="ECE8E8"/>
      </a:dk2>
      <a:lt2>
        <a:srgbClr val="FDFCFC"/>
      </a:lt2>
      <a:accent1>
        <a:srgbClr val="BF9F9F"/>
      </a:accent1>
      <a:accent2>
        <a:srgbClr val="CEC0BC"/>
      </a:accent2>
      <a:accent3>
        <a:srgbClr val="B2AC9F"/>
      </a:accent3>
      <a:accent4>
        <a:srgbClr val="ACB29F"/>
      </a:accent4>
      <a:accent5>
        <a:srgbClr val="95AC8E"/>
      </a:accent5>
      <a:accent6>
        <a:srgbClr val="66986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1629</Words>
  <Application>WPS 演示</Application>
  <PresentationFormat>宽屏</PresentationFormat>
  <Paragraphs>173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Segoe UI</vt:lpstr>
      <vt:lpstr>微软雅黑 Light</vt:lpstr>
      <vt:lpstr>黑体</vt:lpstr>
      <vt:lpstr>Calibri</vt:lpstr>
      <vt:lpstr>Arial Unicode MS</vt:lpstr>
      <vt:lpstr>微软雅黑 Light</vt:lpstr>
      <vt:lpstr>汉仪旗黑-85S</vt:lpstr>
      <vt:lpstr>Office 主题</vt:lpstr>
      <vt:lpstr>1_Office 主题​​</vt:lpstr>
      <vt:lpstr>山东寿光 互动展厅设计方案</vt:lpstr>
      <vt:lpstr>展馆整体布局设计</vt:lpstr>
      <vt:lpstr>PowerPoint 演示文稿</vt:lpstr>
      <vt:lpstr>PowerPoint 演示文稿</vt:lpstr>
      <vt:lpstr>各展项详细说明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%E6%99%AF%E9%87%8D%E5%8D%8E</cp:lastModifiedBy>
  <cp:revision>11</cp:revision>
  <dcterms:created xsi:type="dcterms:W3CDTF">2020-01-11T11:49:00Z</dcterms:created>
  <dcterms:modified xsi:type="dcterms:W3CDTF">2020-01-12T05:55:08Z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