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3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410" r:id="rId3"/>
    <p:sldId id="411" r:id="rId4"/>
    <p:sldId id="412" r:id="rId5"/>
    <p:sldId id="413" r:id="rId6"/>
    <p:sldId id="414" r:id="rId7"/>
    <p:sldId id="415" r:id="rId8"/>
    <p:sldId id="581" r:id="rId9"/>
    <p:sldId id="437" r:id="rId10"/>
    <p:sldId id="418" r:id="rId11"/>
    <p:sldId id="419" r:id="rId12"/>
    <p:sldId id="420" r:id="rId13"/>
    <p:sldId id="431" r:id="rId14"/>
    <p:sldId id="423" r:id="rId15"/>
    <p:sldId id="424" r:id="rId16"/>
    <p:sldId id="428" r:id="rId17"/>
    <p:sldId id="425" r:id="rId18"/>
    <p:sldId id="426" r:id="rId19"/>
    <p:sldId id="42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6E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235"/>
      </p:cViewPr>
      <p:guideLst>
        <p:guide orient="horz" pos="23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— 西安悟控智能科技有限公司 —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— 西安悟控智能科技有限公司 —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3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" Type="http://schemas.openxmlformats.org/officeDocument/2006/relationships/tags" Target="../tags/tag161.xml"/><Relationship Id="rId21" Type="http://schemas.openxmlformats.org/officeDocument/2006/relationships/tags" Target="../tags/tag179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image" Target="../media/image24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image" Target="../media/image27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image" Target="../media/image23.png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image" Target="../media/image26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0.xml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130.xml"/><Relationship Id="rId7" Type="http://schemas.openxmlformats.org/officeDocument/2006/relationships/image" Target="../media/image1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jch\Desktop\&#20114;&#21160;&#35270;&#39057;&#32032;&#26448;\05e2abe86f7182808a982e120738e7fc.mp4" TargetMode="External"/><Relationship Id="rId1" Type="http://schemas.microsoft.com/office/2007/relationships/media" Target="file:///C:\Users\jch\Desktop\&#20114;&#21160;&#35270;&#39057;&#32032;&#26448;\05e2abe86f7182808a982e120738e7fc.mp4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C:\Users\jch\Desktop\&#20114;&#21160;&#35270;&#39057;&#32032;&#26448;\1ba008a15df88c820d0e86f9226bf093.mp4" TargetMode="External"/><Relationship Id="rId7" Type="http://schemas.openxmlformats.org/officeDocument/2006/relationships/slideLayout" Target="../slideLayouts/slideLayout2.xml"/><Relationship Id="rId2" Type="http://schemas.openxmlformats.org/officeDocument/2006/relationships/video" Target="file:///C:\Users\jch\Desktop\&#20114;&#21160;&#35270;&#39057;&#32032;&#26448;\QQ&#35270;&#39057;20210811152247.mp4" TargetMode="External"/><Relationship Id="rId1" Type="http://schemas.microsoft.com/office/2007/relationships/media" Target="file:///C:\Users\jch\Desktop\&#20114;&#21160;&#35270;&#39057;&#32032;&#26448;\QQ&#35270;&#39057;20210811152247.mp4" TargetMode="External"/><Relationship Id="rId6" Type="http://schemas.openxmlformats.org/officeDocument/2006/relationships/video" Target="file:///C:\Users\jch\Desktop\&#20114;&#21160;&#35270;&#39057;&#32032;&#26448;\d5e7a29b95316f32ff6e2a1b4328304f.mp4" TargetMode="External"/><Relationship Id="rId5" Type="http://schemas.microsoft.com/office/2007/relationships/media" Target="file:///C:\Users\jch\Desktop\&#20114;&#21160;&#35270;&#39057;&#32032;&#26448;\d5e7a29b95316f32ff6e2a1b4328304f.mp4" TargetMode="External"/><Relationship Id="rId10" Type="http://schemas.openxmlformats.org/officeDocument/2006/relationships/image" Target="../media/image19.png"/><Relationship Id="rId4" Type="http://schemas.openxmlformats.org/officeDocument/2006/relationships/video" Target="file:///C:\Users\jch\Desktop\&#20114;&#21160;&#35270;&#39057;&#32032;&#26448;\1ba008a15df88c820d0e86f9226bf093.mp4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8150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82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0555" y="1570990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大屏互动解决方案</a:t>
            </a:r>
          </a:p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—地面墙面联动</a:t>
            </a:r>
            <a:endParaRPr lang="zh-CN" altLang="en-US" sz="4400">
              <a:gradFill>
                <a:gsLst>
                  <a:gs pos="0">
                    <a:srgbClr val="323CCA"/>
                  </a:gs>
                  <a:gs pos="100000">
                    <a:srgbClr val="58BFF9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PA_矩形 28"/>
          <p:cNvSpPr/>
          <p:nvPr>
            <p:custDataLst>
              <p:tags r:id="rId2"/>
            </p:custDataLst>
          </p:nvPr>
        </p:nvSpPr>
        <p:spPr>
          <a:xfrm>
            <a:off x="630555" y="3439160"/>
            <a:ext cx="4548505" cy="7372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We will radar recognition technology, combining to the LED display in virtual scene, realized the function of a appear on the screen special effects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701675" y="4690110"/>
            <a:ext cx="1816100" cy="596900"/>
          </a:xfrm>
          <a:prstGeom prst="roundRect">
            <a:avLst/>
          </a:prstGeom>
          <a:gradFill>
            <a:gsLst>
              <a:gs pos="0">
                <a:srgbClr val="2B4EC3"/>
              </a:gs>
              <a:gs pos="100000">
                <a:srgbClr val="56C0F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矩形 32"/>
          <p:cNvSpPr/>
          <p:nvPr>
            <p:custDataLst>
              <p:tags r:id="rId3"/>
            </p:custDataLst>
          </p:nvPr>
        </p:nvSpPr>
        <p:spPr>
          <a:xfrm>
            <a:off x="852805" y="4835525"/>
            <a:ext cx="151384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2021-1-27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4887595" cy="1906905"/>
            <a:chOff x="993" y="3574"/>
            <a:chExt cx="7697" cy="3003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03 </a:t>
              </a:r>
              <a:r>
                <a:rPr lang="zh-CN" altLang="en-US" sz="4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技术原理</a:t>
              </a: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2"/>
              </p:custDataLst>
            </p:nvPr>
          </p:nvSpPr>
          <p:spPr>
            <a:xfrm>
              <a:off x="993" y="5416"/>
              <a:ext cx="7163" cy="11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We will radar recognition technology, combining to the LED display in virtual scene, realized the function of a appear on the screen special effects</a:t>
              </a:r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060" y="1895475"/>
            <a:ext cx="6267450" cy="306705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双屏联动互动示意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292100"/>
            <a:ext cx="10894060" cy="6127750"/>
          </a:xfrm>
          <a:prstGeom prst="rect">
            <a:avLst/>
          </a:prstGeom>
        </p:spPr>
      </p:pic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281" y="381405"/>
            <a:ext cx="21582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系统拓扑图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281" y="381405"/>
            <a:ext cx="21582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子设备介绍</a:t>
            </a:r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tint val="75000"/>
                  </a:schemeClr>
                </a:solidFill>
              </a:rPr>
              <a:t>— 西安悟控智能科技有限公司 —</a:t>
            </a:r>
          </a:p>
        </p:txBody>
      </p:sp>
      <p:sp>
        <p:nvSpPr>
          <p:cNvPr id="20" name="圆角矩形 19"/>
          <p:cNvSpPr/>
          <p:nvPr>
            <p:custDataLst>
              <p:tags r:id="rId2"/>
            </p:custDataLst>
          </p:nvPr>
        </p:nvSpPr>
        <p:spPr>
          <a:xfrm>
            <a:off x="920115" y="1700530"/>
            <a:ext cx="1821815" cy="3916045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913130" y="1710055"/>
            <a:ext cx="1835785" cy="18357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923925" y="3699510"/>
            <a:ext cx="1814195" cy="41783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15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大屏</a:t>
            </a:r>
          </a:p>
        </p:txBody>
      </p:sp>
      <p:pic>
        <p:nvPicPr>
          <p:cNvPr id="3" name="图片 2" descr="C:\Users\jch\Desktop\子设备\屏.png屏"/>
          <p:cNvPicPr/>
          <p:nvPr>
            <p:custDataLst>
              <p:tags r:id="rId5"/>
            </p:custDataLst>
          </p:nvPr>
        </p:nvPicPr>
        <p:blipFill rotWithShape="1">
          <a:blip r:embed="rId28"/>
          <a:srcRect/>
          <a:stretch>
            <a:fillRect/>
          </a:stretch>
        </p:blipFill>
        <p:spPr>
          <a:xfrm>
            <a:off x="942023" y="1700213"/>
            <a:ext cx="1799590" cy="1799590"/>
          </a:xfrm>
          <a:prstGeom prst="ellipse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930910" y="4199255"/>
            <a:ext cx="1800225" cy="10121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spc="13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led</a:t>
            </a:r>
            <a:r>
              <a:rPr lang="zh-CN" altLang="en-US" sz="1200" spc="13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拼接屏，该系统的显示设备</a:t>
            </a:r>
          </a:p>
        </p:txBody>
      </p:sp>
      <p:sp>
        <p:nvSpPr>
          <p:cNvPr id="21" name="圆角矩形 20"/>
          <p:cNvSpPr/>
          <p:nvPr>
            <p:custDataLst>
              <p:tags r:id="rId7"/>
            </p:custDataLst>
          </p:nvPr>
        </p:nvSpPr>
        <p:spPr>
          <a:xfrm>
            <a:off x="2983865" y="1700530"/>
            <a:ext cx="1821815" cy="391604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8"/>
            </p:custDataLst>
          </p:nvPr>
        </p:nvSpPr>
        <p:spPr>
          <a:xfrm>
            <a:off x="2987675" y="3699510"/>
            <a:ext cx="1814195" cy="41783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15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雷达</a:t>
            </a:r>
          </a:p>
        </p:txBody>
      </p:sp>
      <p:sp>
        <p:nvSpPr>
          <p:cNvPr id="46" name="椭圆 45"/>
          <p:cNvSpPr/>
          <p:nvPr>
            <p:custDataLst>
              <p:tags r:id="rId9"/>
            </p:custDataLst>
          </p:nvPr>
        </p:nvSpPr>
        <p:spPr>
          <a:xfrm>
            <a:off x="2976880" y="1710055"/>
            <a:ext cx="1835785" cy="18357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 descr="C:\Users\jch\Desktop\图片1.png图片1"/>
          <p:cNvPicPr/>
          <p:nvPr>
            <p:custDataLst>
              <p:tags r:id="rId10"/>
            </p:custDataLst>
          </p:nvPr>
        </p:nvPicPr>
        <p:blipFill rotWithShape="1">
          <a:blip r:embed="rId29"/>
          <a:srcRect/>
          <a:stretch>
            <a:fillRect/>
          </a:stretch>
        </p:blipFill>
        <p:spPr>
          <a:xfrm>
            <a:off x="3004503" y="1702435"/>
            <a:ext cx="1799590" cy="1798955"/>
          </a:xfrm>
          <a:prstGeom prst="ellipse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56" name="文本框 55"/>
          <p:cNvSpPr txBox="1"/>
          <p:nvPr>
            <p:custDataLst>
              <p:tags r:id="rId11"/>
            </p:custDataLst>
          </p:nvPr>
        </p:nvSpPr>
        <p:spPr>
          <a:xfrm>
            <a:off x="2994660" y="4199255"/>
            <a:ext cx="1800225" cy="10121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红外激光雷达，广泛应用工程中，采集捕捉人影</a:t>
            </a:r>
            <a:endParaRPr lang="zh-CN" altLang="en-US" sz="1200" spc="1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>
            <p:custDataLst>
              <p:tags r:id="rId12"/>
            </p:custDataLst>
          </p:nvPr>
        </p:nvSpPr>
        <p:spPr>
          <a:xfrm>
            <a:off x="5047615" y="1700530"/>
            <a:ext cx="1821815" cy="3916045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>
            <a:off x="5051425" y="3699510"/>
            <a:ext cx="1814195" cy="41783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kern="1200" cap="none" spc="15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pc</a:t>
            </a:r>
            <a:r>
              <a:rPr kumimoji="0" lang="zh-CN" altLang="en-US" sz="1600" b="1" i="0" u="none" strike="noStrike" kern="1200" cap="none" spc="15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主机</a:t>
            </a:r>
          </a:p>
        </p:txBody>
      </p:sp>
      <p:sp>
        <p:nvSpPr>
          <p:cNvPr id="47" name="椭圆 46"/>
          <p:cNvSpPr/>
          <p:nvPr>
            <p:custDataLst>
              <p:tags r:id="rId14"/>
            </p:custDataLst>
          </p:nvPr>
        </p:nvSpPr>
        <p:spPr>
          <a:xfrm>
            <a:off x="5040630" y="1710055"/>
            <a:ext cx="1835785" cy="18357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5" name="图片 24" descr="C:\Users\jch\Desktop\子设备\pc.pngpc"/>
          <p:cNvPicPr/>
          <p:nvPr>
            <p:custDataLst>
              <p:tags r:id="rId15"/>
            </p:custDataLst>
          </p:nvPr>
        </p:nvPicPr>
        <p:blipFill rotWithShape="1">
          <a:blip r:embed="rId30"/>
          <a:srcRect/>
          <a:stretch>
            <a:fillRect/>
          </a:stretch>
        </p:blipFill>
        <p:spPr>
          <a:xfrm>
            <a:off x="5068253" y="1702118"/>
            <a:ext cx="1799590" cy="1799590"/>
          </a:xfrm>
          <a:prstGeom prst="ellipse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57" name="文本框 56"/>
          <p:cNvSpPr txBox="1"/>
          <p:nvPr>
            <p:custDataLst>
              <p:tags r:id="rId16"/>
            </p:custDataLst>
          </p:nvPr>
        </p:nvSpPr>
        <p:spPr>
          <a:xfrm>
            <a:off x="5058410" y="4199255"/>
            <a:ext cx="1800225" cy="10121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spc="13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i5 intel处理器 ，</a:t>
            </a:r>
            <a:endParaRPr lang="zh-CN" altLang="en-US" sz="1200" b="0" spc="13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spc="13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独立显卡，8g运行内存，win10系统</a:t>
            </a:r>
            <a:endParaRPr lang="zh-CN" altLang="en-US" sz="1200" spc="1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17"/>
            </p:custDataLst>
          </p:nvPr>
        </p:nvSpPr>
        <p:spPr>
          <a:xfrm>
            <a:off x="7111365" y="1700530"/>
            <a:ext cx="1821815" cy="391604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矩形 28"/>
          <p:cNvSpPr/>
          <p:nvPr>
            <p:custDataLst>
              <p:tags r:id="rId18"/>
            </p:custDataLst>
          </p:nvPr>
        </p:nvSpPr>
        <p:spPr>
          <a:xfrm>
            <a:off x="7115175" y="3699510"/>
            <a:ext cx="1814195" cy="41783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15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互动软件</a:t>
            </a:r>
          </a:p>
        </p:txBody>
      </p:sp>
      <p:sp>
        <p:nvSpPr>
          <p:cNvPr id="48" name="椭圆 47"/>
          <p:cNvSpPr/>
          <p:nvPr>
            <p:custDataLst>
              <p:tags r:id="rId19"/>
            </p:custDataLst>
          </p:nvPr>
        </p:nvSpPr>
        <p:spPr>
          <a:xfrm>
            <a:off x="7104380" y="1710055"/>
            <a:ext cx="1835785" cy="18357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1" name="图片 30" descr="C:\Users\jch\Desktop\子设备\软件.png软件"/>
          <p:cNvPicPr/>
          <p:nvPr>
            <p:custDataLst>
              <p:tags r:id="rId20"/>
            </p:custDataLst>
          </p:nvPr>
        </p:nvPicPr>
        <p:blipFill rotWithShape="1">
          <a:blip r:embed="rId31"/>
          <a:srcRect/>
          <a:stretch>
            <a:fillRect/>
          </a:stretch>
        </p:blipFill>
        <p:spPr>
          <a:xfrm>
            <a:off x="7122478" y="1702118"/>
            <a:ext cx="1799590" cy="1799590"/>
          </a:xfrm>
          <a:prstGeom prst="ellipse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58" name="文本框 57"/>
          <p:cNvSpPr txBox="1"/>
          <p:nvPr>
            <p:custDataLst>
              <p:tags r:id="rId21"/>
            </p:custDataLst>
          </p:nvPr>
        </p:nvSpPr>
        <p:spPr>
          <a:xfrm>
            <a:off x="7122160" y="4199255"/>
            <a:ext cx="1800225" cy="10121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spc="13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untiy3d</a:t>
            </a:r>
            <a:r>
              <a:rPr lang="zh-CN" altLang="en-US" sz="1200" spc="13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点对点开发，支持修改分辨率，画面高清，稳定流畅</a:t>
            </a:r>
          </a:p>
        </p:txBody>
      </p:sp>
      <p:sp>
        <p:nvSpPr>
          <p:cNvPr id="7" name="圆角矩形 6"/>
          <p:cNvSpPr/>
          <p:nvPr>
            <p:custDataLst>
              <p:tags r:id="rId22"/>
            </p:custDataLst>
          </p:nvPr>
        </p:nvSpPr>
        <p:spPr>
          <a:xfrm>
            <a:off x="9175115" y="1700530"/>
            <a:ext cx="1821815" cy="3916045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9" name="椭圆 48"/>
          <p:cNvSpPr/>
          <p:nvPr>
            <p:custDataLst>
              <p:tags r:id="rId23"/>
            </p:custDataLst>
          </p:nvPr>
        </p:nvSpPr>
        <p:spPr>
          <a:xfrm>
            <a:off x="9168130" y="1710055"/>
            <a:ext cx="1835785" cy="18357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矩形 29"/>
          <p:cNvSpPr/>
          <p:nvPr>
            <p:custDataLst>
              <p:tags r:id="rId24"/>
            </p:custDataLst>
          </p:nvPr>
        </p:nvSpPr>
        <p:spPr>
          <a:xfrm>
            <a:off x="9178925" y="3699510"/>
            <a:ext cx="1814195" cy="41783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15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网络交换机</a:t>
            </a:r>
          </a:p>
        </p:txBody>
      </p:sp>
      <p:pic>
        <p:nvPicPr>
          <p:cNvPr id="6" name="图片 5" descr="C:\Users\jch\Desktop\子设备\5.png5"/>
          <p:cNvPicPr/>
          <p:nvPr>
            <p:custDataLst>
              <p:tags r:id="rId25"/>
            </p:custDataLst>
          </p:nvPr>
        </p:nvPicPr>
        <p:blipFill rotWithShape="1">
          <a:blip r:embed="rId32"/>
          <a:srcRect/>
          <a:stretch>
            <a:fillRect/>
          </a:stretch>
        </p:blipFill>
        <p:spPr>
          <a:xfrm>
            <a:off x="9186228" y="1702118"/>
            <a:ext cx="1799590" cy="1799590"/>
          </a:xfrm>
          <a:prstGeom prst="ellipse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59" name="文本框 58"/>
          <p:cNvSpPr txBox="1"/>
          <p:nvPr>
            <p:custDataLst>
              <p:tags r:id="rId26"/>
            </p:custDataLst>
          </p:nvPr>
        </p:nvSpPr>
        <p:spPr>
          <a:xfrm>
            <a:off x="9185910" y="4199255"/>
            <a:ext cx="1800225" cy="10121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spc="13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网络交换器能为子网络中提供更多的连接端口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8"/>
          <p:cNvSpPr/>
          <p:nvPr/>
        </p:nvSpPr>
        <p:spPr>
          <a:xfrm>
            <a:off x="3171199" y="2141419"/>
            <a:ext cx="290106" cy="264307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Oval 24"/>
          <p:cNvSpPr/>
          <p:nvPr/>
        </p:nvSpPr>
        <p:spPr>
          <a:xfrm>
            <a:off x="9454149" y="3650513"/>
            <a:ext cx="290106" cy="266319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4" name="图片 12" descr="C:\Users\Administrator\Desktop\雷达精修.jpg雷达精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6610" y="1056640"/>
            <a:ext cx="4923790" cy="53962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475730" y="619760"/>
          <a:ext cx="4914900" cy="2505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19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6F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规格参数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产品名称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单线 TOF 激光雷达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型号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WK-R15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26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6F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测量特性</a:t>
                      </a:r>
                      <a:endParaRPr lang="en-US" altLang="en-US" sz="1400" b="1">
                        <a:solidFill>
                          <a:srgbClr val="006F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探测范围</a:t>
                      </a:r>
                      <a:endParaRPr lang="en-US" altLang="en-US" sz="12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0.1-20 m @ 90%反射率0.1-8 m @ 10%反射率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重复精度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±30 mm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扫描范围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270°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6477000" y="3120390"/>
          <a:ext cx="4914900" cy="2998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采样率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45 kHz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点云数据合并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1/2/4/8 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扫描帧率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10/15/20/25/30 Hz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最小角分辨率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0.08°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6F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光电特性</a:t>
                      </a:r>
                      <a:endParaRPr lang="en-US" altLang="en-US" sz="1400" b="1">
                        <a:solidFill>
                          <a:srgbClr val="006F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电源电压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DC12 V-24 V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工作电流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0.25 A/12 V（典型）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激光光源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905 nm class I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功耗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2.5 W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4A4A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920115" y="381635"/>
            <a:ext cx="2702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硬件参数（雷达）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3393076bc4892fe679d729c43e3e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3286125"/>
            <a:ext cx="9401175" cy="2952750"/>
          </a:xfrm>
          <a:prstGeom prst="rect">
            <a:avLst/>
          </a:prstGeom>
        </p:spPr>
      </p:pic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115" y="381635"/>
            <a:ext cx="3394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硬件工作原理（雷达）</a:t>
            </a:r>
          </a:p>
        </p:txBody>
      </p:sp>
      <p:sp>
        <p:nvSpPr>
          <p:cNvPr id="3" name="Rectangle 30"/>
          <p:cNvSpPr/>
          <p:nvPr/>
        </p:nvSpPr>
        <p:spPr>
          <a:xfrm>
            <a:off x="1016635" y="1195070"/>
            <a:ext cx="1663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单台雷达：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6635" y="1678940"/>
            <a:ext cx="106184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雷达的红外激光发射器出红外激光，照射到物体的表面；反射回雷达激光器，通过光飞行时间（TOF）计算出物体的距离。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通过大范围的旋转测定，计算机获得底层点云数据；中间件程序对这些点云数据进行处理，形成标准的触控指令；应用层软件通过接收这些触控指令进行内容响应。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115" y="381635"/>
            <a:ext cx="3394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硬件工作原理（雷达）</a:t>
            </a:r>
          </a:p>
        </p:txBody>
      </p:sp>
      <p:sp>
        <p:nvSpPr>
          <p:cNvPr id="3" name="Rectangle 30"/>
          <p:cNvSpPr/>
          <p:nvPr/>
        </p:nvSpPr>
        <p:spPr>
          <a:xfrm>
            <a:off x="1016635" y="1204595"/>
            <a:ext cx="1663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多台集连：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6635" y="1697990"/>
            <a:ext cx="98082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备注：单台雷达扫描半径有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10m/15m/30m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，多台设备使用网线和交换机连接，如图以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r15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雷达为例，根据屏幕大小选型不同雷达单台或者多台集连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3255010"/>
            <a:ext cx="4413250" cy="2782570"/>
          </a:xfrm>
          <a:prstGeom prst="rect">
            <a:avLst/>
          </a:prstGeom>
        </p:spPr>
      </p:pic>
      <p:pic>
        <p:nvPicPr>
          <p:cNvPr id="17" name="图片 1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30" y="3013710"/>
            <a:ext cx="6031865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4887595" cy="1906905"/>
            <a:chOff x="993" y="3574"/>
            <a:chExt cx="7697" cy="3003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04 </a:t>
              </a:r>
              <a:r>
                <a:rPr lang="zh-CN" altLang="en-US" sz="4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系统清单</a:t>
              </a: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2"/>
              </p:custDataLst>
            </p:nvPr>
          </p:nvSpPr>
          <p:spPr>
            <a:xfrm>
              <a:off x="993" y="5416"/>
              <a:ext cx="7163" cy="11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We will radar recognition technology, combining to the LED display in virtual scene, realized the function of a appear on the screen special effects</a:t>
              </a:r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060" y="1445895"/>
            <a:ext cx="5633085" cy="4220845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281" y="381405"/>
            <a:ext cx="21582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系统清单</a:t>
            </a:r>
          </a:p>
        </p:txBody>
      </p:sp>
      <p:graphicFrame>
        <p:nvGraphicFramePr>
          <p:cNvPr id="31" name="表格 30"/>
          <p:cNvGraphicFramePr/>
          <p:nvPr>
            <p:custDataLst>
              <p:tags r:id="rId1"/>
            </p:custDataLst>
          </p:nvPr>
        </p:nvGraphicFramePr>
        <p:xfrm>
          <a:off x="640397" y="1093456"/>
          <a:ext cx="10911205" cy="500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977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规格参数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显示设备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地砖屏</a:t>
                      </a:r>
                      <a:r>
                        <a:rPr lang="en-US" altLang="zh-CN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立面屏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雷达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R=15m</a:t>
                      </a: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激光雷达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zh-CN" sz="16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5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电脑主机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配置要求：i5 intel处理器 ，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独立显卡，8g运行内存，win10系统。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互动软件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点对点定制开发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网络交换机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主要有8，16，24口RJ45端口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0555" y="1570990"/>
            <a:ext cx="4887595" cy="164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感谢观看！</a:t>
            </a:r>
          </a:p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欢迎咨询合作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4427BD5-43EE-53A9-55A2-9DF6C4332572}"/>
              </a:ext>
            </a:extLst>
          </p:cNvPr>
          <p:cNvSpPr txBox="1"/>
          <p:nvPr/>
        </p:nvSpPr>
        <p:spPr>
          <a:xfrm>
            <a:off x="1959610" y="4497705"/>
            <a:ext cx="4935220" cy="102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br>
              <a:rPr lang="zh-CN" altLang="en-US" sz="1400" dirty="0">
                <a:solidFill>
                  <a:schemeClr val="bg2">
                    <a:lumMod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</a:b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公司地址：西安市i都会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12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幢数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·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智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·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j-ea"/>
                <a:ea typeface="+mj-ea"/>
                <a:cs typeface="+mj-ea"/>
                <a:sym typeface="+mn-ea"/>
              </a:rPr>
              <a:t>多媒体展示中心</a:t>
            </a:r>
            <a:endParaRPr sz="1400" b="0" spc="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公司平台：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http://www.wukong-ai.com/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7629B8-6D0D-0A15-CE8D-55074EB01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" y="4413567"/>
            <a:ext cx="1228725" cy="1228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0170" y="0"/>
            <a:ext cx="5751830" cy="5044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71970" y="1483995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400" cap="all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</a:p>
          <a:p>
            <a:pPr algn="r">
              <a:lnSpc>
                <a:spcPct val="120000"/>
              </a:lnSpc>
            </a:pPr>
            <a:r>
              <a:rPr lang="en-US" altLang="zh-CN" sz="4400" cap="all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content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1750" y="3735705"/>
            <a:ext cx="4655820" cy="2683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03250" y="2265045"/>
            <a:ext cx="3313430" cy="1254760"/>
            <a:chOff x="993" y="2783"/>
            <a:chExt cx="5218" cy="1976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 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设计目的</a:t>
              </a:r>
            </a:p>
          </p:txBody>
        </p:sp>
        <p:sp>
          <p:nvSpPr>
            <p:cNvPr id="17" name="PA_矩形 28"/>
            <p:cNvSpPr/>
            <p:nvPr>
              <p:custDataLst>
                <p:tags r:id="rId5"/>
              </p:custDataLst>
            </p:nvPr>
          </p:nvSpPr>
          <p:spPr>
            <a:xfrm>
              <a:off x="993" y="3937"/>
              <a:ext cx="4862" cy="8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Why do we need to design this system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38320" y="2265045"/>
            <a:ext cx="3313430" cy="1254760"/>
            <a:chOff x="993" y="2783"/>
            <a:chExt cx="5218" cy="1976"/>
          </a:xfrm>
        </p:grpSpPr>
        <p:sp>
          <p:nvSpPr>
            <p:cNvPr id="28" name="文本框 27"/>
            <p:cNvSpPr txBox="1"/>
            <p:nvPr/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02 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方案概述</a:t>
              </a:r>
            </a:p>
          </p:txBody>
        </p:sp>
        <p:sp>
          <p:nvSpPr>
            <p:cNvPr id="29" name="PA_矩形 28"/>
            <p:cNvSpPr/>
            <p:nvPr>
              <p:custDataLst>
                <p:tags r:id="rId4"/>
              </p:custDataLst>
            </p:nvPr>
          </p:nvSpPr>
          <p:spPr>
            <a:xfrm>
              <a:off x="993" y="3937"/>
              <a:ext cx="4862" cy="8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What is the system, how to do, what is the characteristic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3250" y="4132580"/>
            <a:ext cx="3313430" cy="1254760"/>
            <a:chOff x="993" y="2783"/>
            <a:chExt cx="5218" cy="1976"/>
          </a:xfrm>
        </p:grpSpPr>
        <p:sp>
          <p:nvSpPr>
            <p:cNvPr id="31" name="文本框 30"/>
            <p:cNvSpPr txBox="1"/>
            <p:nvPr/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03 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技术原理</a:t>
              </a:r>
            </a:p>
          </p:txBody>
        </p:sp>
        <p:sp>
          <p:nvSpPr>
            <p:cNvPr id="32" name="PA_矩形 28"/>
            <p:cNvSpPr/>
            <p:nvPr>
              <p:custDataLst>
                <p:tags r:id="rId3"/>
              </p:custDataLst>
            </p:nvPr>
          </p:nvSpPr>
          <p:spPr>
            <a:xfrm>
              <a:off x="993" y="3937"/>
              <a:ext cx="4862" cy="8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This system is through which technical means to realize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38320" y="4132580"/>
            <a:ext cx="3313430" cy="1254760"/>
            <a:chOff x="993" y="2783"/>
            <a:chExt cx="5218" cy="1976"/>
          </a:xfrm>
        </p:grpSpPr>
        <p:sp>
          <p:nvSpPr>
            <p:cNvPr id="34" name="文本框 33"/>
            <p:cNvSpPr txBox="1"/>
            <p:nvPr/>
          </p:nvSpPr>
          <p:spPr>
            <a:xfrm>
              <a:off x="993" y="2783"/>
              <a:ext cx="5218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04 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系统清单</a:t>
              </a:r>
            </a:p>
          </p:txBody>
        </p:sp>
        <p:sp>
          <p:nvSpPr>
            <p:cNvPr id="35" name="PA_矩形 28"/>
            <p:cNvSpPr/>
            <p:nvPr>
              <p:custDataLst>
                <p:tags r:id="rId2"/>
              </p:custDataLst>
            </p:nvPr>
          </p:nvSpPr>
          <p:spPr>
            <a:xfrm>
              <a:off x="993" y="3937"/>
              <a:ext cx="4862" cy="8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This system is to contain what hardware and software</a:t>
              </a: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4887595" cy="1906905"/>
            <a:chOff x="993" y="3574"/>
            <a:chExt cx="7697" cy="3003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 </a:t>
              </a:r>
              <a:r>
                <a:rPr lang="zh-CN" altLang="en-US" sz="4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设计目的</a:t>
              </a:r>
            </a:p>
          </p:txBody>
        </p:sp>
        <p:sp>
          <p:nvSpPr>
            <p:cNvPr id="17" name="PA_矩形 28"/>
            <p:cNvSpPr/>
            <p:nvPr>
              <p:custDataLst>
                <p:tags r:id="rId2"/>
              </p:custDataLst>
            </p:nvPr>
          </p:nvSpPr>
          <p:spPr>
            <a:xfrm>
              <a:off x="993" y="5416"/>
              <a:ext cx="7163" cy="11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We will radar recognition technology, combining to the LED display in virtual scene, realized the function of a appear on the screen special effects</a:t>
              </a:r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375" y="949960"/>
            <a:ext cx="5474335" cy="465074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323CCA"/>
              </a:gs>
              <a:gs pos="100000">
                <a:srgbClr val="58BFF9"/>
              </a:gs>
            </a:gsLst>
            <a:lin ang="27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281" y="381405"/>
            <a:ext cx="21582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设计目的</a:t>
            </a:r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3895" y="5299075"/>
            <a:ext cx="1907540" cy="236220"/>
          </a:xfrm>
          <a:prstGeom prst="rect">
            <a:avLst/>
          </a:prstGeom>
          <a:solidFill>
            <a:srgbClr val="2196F3">
              <a:lumMod val="75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 fontScale="85000" lnSpcReduction="100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6"/>
          <p:cNvSpPr/>
          <p:nvPr>
            <p:custDataLst>
              <p:tags r:id="rId2"/>
            </p:custDataLst>
          </p:nvPr>
        </p:nvSpPr>
        <p:spPr bwMode="auto">
          <a:xfrm>
            <a:off x="3855085" y="5052695"/>
            <a:ext cx="476885" cy="481965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2196F3">
              <a:lumMod val="50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8"/>
          <p:cNvSpPr/>
          <p:nvPr>
            <p:custDataLst>
              <p:tags r:id="rId3"/>
            </p:custDataLst>
          </p:nvPr>
        </p:nvSpPr>
        <p:spPr bwMode="auto">
          <a:xfrm>
            <a:off x="2191385" y="4802505"/>
            <a:ext cx="248285" cy="349250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2196F3">
              <a:lumMod val="50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7"/>
          <p:cNvSpPr/>
          <p:nvPr>
            <p:custDataLst>
              <p:tags r:id="rId4"/>
            </p:custDataLst>
          </p:nvPr>
        </p:nvSpPr>
        <p:spPr bwMode="auto">
          <a:xfrm>
            <a:off x="1953895" y="4802505"/>
            <a:ext cx="2384425" cy="495935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2196F3"/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51"/>
          <p:cNvSpPr/>
          <p:nvPr>
            <p:custDataLst>
              <p:tags r:id="rId5"/>
            </p:custDataLst>
          </p:nvPr>
        </p:nvSpPr>
        <p:spPr bwMode="auto">
          <a:xfrm>
            <a:off x="2722880" y="4802505"/>
            <a:ext cx="968375" cy="260350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 w="3175" cap="flat">
            <a:noFill/>
            <a:prstDash val="solid"/>
            <a:miter lim="800000"/>
          </a:ln>
        </p:spPr>
        <p:txBody>
          <a:bodyPr lIns="121920" tIns="60960" rIns="121920" bIns="60960">
            <a:normAutofit fontScale="25000" lnSpcReduction="20000"/>
          </a:bodyPr>
          <a:lstStyle>
            <a:lvl1pPr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sz="3200" dirty="0">
              <a:solidFill>
                <a:srgbClr val="222222"/>
              </a:solidFill>
              <a:latin typeface="微软雅黑" panose="020B0503020204020204" pitchFamily="34" charset="-122"/>
              <a:ea typeface="Gulim" panose="020B0600000101010101" pitchFamily="50" charset="-127"/>
              <a:cs typeface="Source Sans Pro" charset="0"/>
            </a:endParaRPr>
          </a:p>
        </p:txBody>
      </p:sp>
      <p:sp>
        <p:nvSpPr>
          <p:cNvPr id="30" name="Freeform 17"/>
          <p:cNvSpPr/>
          <p:nvPr>
            <p:custDataLst>
              <p:tags r:id="rId6"/>
            </p:custDataLst>
          </p:nvPr>
        </p:nvSpPr>
        <p:spPr bwMode="auto">
          <a:xfrm>
            <a:off x="2526030" y="3406775"/>
            <a:ext cx="1365250" cy="1656080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2196F3"/>
          </a:solidFill>
          <a:ln w="3175" cap="flat">
            <a:noFill/>
            <a:prstDash val="solid"/>
            <a:miter lim="800000"/>
          </a:ln>
        </p:spPr>
        <p:txBody>
          <a:bodyPr lIns="121920" tIns="60960" rIns="121920" bIns="60960">
            <a:normAutofit/>
          </a:bodyPr>
          <a:lstStyle>
            <a:lvl1pPr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sz="3200" dirty="0">
              <a:solidFill>
                <a:srgbClr val="222222"/>
              </a:solidFill>
              <a:latin typeface="微软雅黑" panose="020B0503020204020204" pitchFamily="34" charset="-122"/>
              <a:ea typeface="Gulim" panose="020B0600000101010101" pitchFamily="50" charset="-127"/>
              <a:cs typeface="Source Sans Pro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7"/>
            </p:custDataLst>
          </p:nvPr>
        </p:nvSpPr>
        <p:spPr>
          <a:xfrm>
            <a:off x="1056005" y="1720850"/>
            <a:ext cx="4628515" cy="1567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lvl1pPr>
          </a:lstStyle>
          <a:p>
            <a:pPr indent="5080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altLang="en-US" sz="2000">
                <a:sym typeface="+mn-ea"/>
              </a:rPr>
              <a:t>大屏幕显示内容清楚、全面，体验感好，但是不容易实现演示内容的控制</a:t>
            </a:r>
            <a:endParaRPr lang="zh-CN" altLang="en-US" sz="20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2724150" y="3733800"/>
            <a:ext cx="968375" cy="7854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zh-CN" altLang="en-US" spc="300">
                <a:latin typeface="Arial" panose="020B0604020202020204" pitchFamily="34" charset="0"/>
                <a:ea typeface="微软雅黑" panose="020B0503020204020204" pitchFamily="34" charset="-122"/>
              </a:rPr>
              <a:t>设计目的</a:t>
            </a: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3790" y="5299075"/>
            <a:ext cx="1907540" cy="236220"/>
          </a:xfrm>
          <a:prstGeom prst="rect">
            <a:avLst/>
          </a:prstGeom>
          <a:solidFill>
            <a:srgbClr val="38A9C9">
              <a:lumMod val="75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 fontScale="85000" lnSpcReduction="100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6"/>
          <p:cNvSpPr/>
          <p:nvPr>
            <p:custDataLst>
              <p:tags r:id="rId10"/>
            </p:custDataLst>
          </p:nvPr>
        </p:nvSpPr>
        <p:spPr bwMode="auto">
          <a:xfrm>
            <a:off x="6825615" y="5052695"/>
            <a:ext cx="476885" cy="481965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38A9C9">
              <a:lumMod val="50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8"/>
          <p:cNvSpPr/>
          <p:nvPr>
            <p:custDataLst>
              <p:tags r:id="rId11"/>
            </p:custDataLst>
          </p:nvPr>
        </p:nvSpPr>
        <p:spPr bwMode="auto">
          <a:xfrm>
            <a:off x="5161915" y="4802505"/>
            <a:ext cx="248285" cy="349250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38A9C9">
              <a:lumMod val="50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7"/>
          <p:cNvSpPr/>
          <p:nvPr>
            <p:custDataLst>
              <p:tags r:id="rId12"/>
            </p:custDataLst>
          </p:nvPr>
        </p:nvSpPr>
        <p:spPr bwMode="auto">
          <a:xfrm>
            <a:off x="4923790" y="4802505"/>
            <a:ext cx="2384425" cy="495935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38A9C9"/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93685" y="5299075"/>
            <a:ext cx="1907540" cy="236220"/>
          </a:xfrm>
          <a:prstGeom prst="rect">
            <a:avLst/>
          </a:prstGeom>
          <a:solidFill>
            <a:srgbClr val="50BB9F">
              <a:lumMod val="75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 fontScale="85000" lnSpcReduction="100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6"/>
          <p:cNvSpPr/>
          <p:nvPr>
            <p:custDataLst>
              <p:tags r:id="rId14"/>
            </p:custDataLst>
          </p:nvPr>
        </p:nvSpPr>
        <p:spPr bwMode="auto">
          <a:xfrm>
            <a:off x="9794875" y="5052695"/>
            <a:ext cx="476885" cy="481965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50BB9F">
              <a:lumMod val="50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Freeform 8"/>
          <p:cNvSpPr/>
          <p:nvPr>
            <p:custDataLst>
              <p:tags r:id="rId15"/>
            </p:custDataLst>
          </p:nvPr>
        </p:nvSpPr>
        <p:spPr bwMode="auto">
          <a:xfrm>
            <a:off x="8131175" y="4802505"/>
            <a:ext cx="248285" cy="349250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50BB9F">
              <a:lumMod val="50000"/>
            </a:srgbClr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Freeform 7"/>
          <p:cNvSpPr/>
          <p:nvPr>
            <p:custDataLst>
              <p:tags r:id="rId16"/>
            </p:custDataLst>
          </p:nvPr>
        </p:nvSpPr>
        <p:spPr bwMode="auto">
          <a:xfrm>
            <a:off x="7893685" y="4802505"/>
            <a:ext cx="2384425" cy="495935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50BB9F"/>
          </a:solidFill>
          <a:ln w="3175" cap="flat" cmpd="sng" algn="ctr">
            <a:noFill/>
            <a:prstDash val="solid"/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6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Freeform 59"/>
          <p:cNvSpPr/>
          <p:nvPr>
            <p:custDataLst>
              <p:tags r:id="rId17"/>
            </p:custDataLst>
          </p:nvPr>
        </p:nvSpPr>
        <p:spPr bwMode="auto">
          <a:xfrm>
            <a:off x="8586470" y="4802505"/>
            <a:ext cx="968375" cy="260350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 w="3175" cap="flat">
            <a:noFill/>
            <a:prstDash val="solid"/>
            <a:miter lim="800000"/>
          </a:ln>
        </p:spPr>
        <p:txBody>
          <a:bodyPr lIns="121920" tIns="60960" rIns="121920" bIns="60960">
            <a:normAutofit fontScale="25000" lnSpcReduction="20000"/>
          </a:bodyPr>
          <a:lstStyle>
            <a:lvl1pPr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sz="3200" dirty="0">
              <a:solidFill>
                <a:srgbClr val="222222"/>
              </a:solidFill>
              <a:latin typeface="微软雅黑" panose="020B0503020204020204" pitchFamily="34" charset="-122"/>
              <a:ea typeface="Gulim" panose="020B0600000101010101" pitchFamily="50" charset="-127"/>
              <a:cs typeface="Source Sans Pro" charset="0"/>
            </a:endParaRPr>
          </a:p>
        </p:txBody>
      </p:sp>
      <p:sp>
        <p:nvSpPr>
          <p:cNvPr id="81" name="Freeform 60"/>
          <p:cNvSpPr/>
          <p:nvPr>
            <p:custDataLst>
              <p:tags r:id="rId18"/>
            </p:custDataLst>
          </p:nvPr>
        </p:nvSpPr>
        <p:spPr bwMode="auto">
          <a:xfrm>
            <a:off x="8389620" y="3406775"/>
            <a:ext cx="1365250" cy="1656080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50BB9F"/>
          </a:solidFill>
          <a:ln w="3175" cap="flat">
            <a:noFill/>
            <a:prstDash val="solid"/>
            <a:miter lim="800000"/>
          </a:ln>
        </p:spPr>
        <p:txBody>
          <a:bodyPr lIns="121920" tIns="60960" rIns="121920" bIns="60960">
            <a:normAutofit/>
          </a:bodyPr>
          <a:lstStyle>
            <a:lvl1pPr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ysClr val="windowText" lastClr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sz="3200" dirty="0">
              <a:solidFill>
                <a:srgbClr val="222222"/>
              </a:solidFill>
              <a:latin typeface="微软雅黑" panose="020B0503020204020204" pitchFamily="34" charset="-122"/>
              <a:ea typeface="Gulim" panose="020B0600000101010101" pitchFamily="50" charset="-127"/>
              <a:cs typeface="Source Sans Pro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19"/>
            </p:custDataLst>
          </p:nvPr>
        </p:nvSpPr>
        <p:spPr>
          <a:xfrm>
            <a:off x="7047230" y="1721485"/>
            <a:ext cx="4077335" cy="205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lvl1pPr>
          </a:lstStyle>
          <a:p>
            <a:pPr indent="5080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altLang="en-US" sz="2000">
                <a:sym typeface="+mn-ea"/>
              </a:rPr>
              <a:t>采用脚踩地面屏模拟点击原理，通过雷达</a:t>
            </a:r>
            <a:r>
              <a:rPr lang="en-US" altLang="zh-CN" sz="2000">
                <a:sym typeface="+mn-ea"/>
              </a:rPr>
              <a:t>+</a:t>
            </a:r>
            <a:r>
              <a:rPr lang="zh-CN" altLang="en-US" sz="2000">
                <a:sym typeface="+mn-ea"/>
              </a:rPr>
              <a:t>软件系统，达到地面屏对立面屏内容的控制效果</a:t>
            </a:r>
            <a:endParaRPr lang="zh-CN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83" name="文本框 82"/>
          <p:cNvSpPr txBox="1"/>
          <p:nvPr>
            <p:custDataLst>
              <p:tags r:id="rId20"/>
            </p:custDataLst>
          </p:nvPr>
        </p:nvSpPr>
        <p:spPr>
          <a:xfrm>
            <a:off x="8587740" y="3781425"/>
            <a:ext cx="968375" cy="7854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zh-CN" altLang="en-US" spc="300">
                <a:latin typeface="Arial" panose="020B0604020202020204" pitchFamily="34" charset="0"/>
                <a:ea typeface="微软雅黑" panose="020B0503020204020204" pitchFamily="34" charset="-122"/>
              </a:rPr>
              <a:t>设计思路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1190" y="2545715"/>
            <a:ext cx="4887595" cy="1906905"/>
            <a:chOff x="993" y="3574"/>
            <a:chExt cx="7697" cy="3003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02 </a:t>
              </a:r>
              <a:r>
                <a:rPr lang="zh-CN" altLang="en-US" sz="4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方案概述</a:t>
              </a:r>
              <a:endPara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2"/>
              </p:custDataLst>
            </p:nvPr>
          </p:nvSpPr>
          <p:spPr>
            <a:xfrm>
              <a:off x="993" y="5416"/>
              <a:ext cx="7163" cy="11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We will radar recognition technology, combining to the LED display in virtual scene, realized the function of a appear on the screen special effects</a:t>
              </a:r>
              <a:endPara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485" y="1895475"/>
            <a:ext cx="6267450" cy="306705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— 西安悟控智能科技有限公司 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86693ae2656d50b743f257b4524ac02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2025" y="1676400"/>
            <a:ext cx="6269990" cy="3553460"/>
          </a:xfrm>
          <a:prstGeom prst="rect">
            <a:avLst/>
          </a:prstGeom>
        </p:spPr>
      </p:pic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281" y="381405"/>
            <a:ext cx="21582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方案概述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1017483" y="4986631"/>
            <a:ext cx="1800200" cy="383610"/>
            <a:chOff x="12808681" y="9666312"/>
            <a:chExt cx="5068776" cy="1080120"/>
          </a:xfrm>
        </p:grpSpPr>
        <p:sp>
          <p:nvSpPr>
            <p:cNvPr id="3" name="Rounded Rectangle 10"/>
            <p:cNvSpPr/>
            <p:nvPr/>
          </p:nvSpPr>
          <p:spPr>
            <a:xfrm>
              <a:off x="12808681" y="9666312"/>
              <a:ext cx="5068776" cy="10801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95300" sx="111000" sy="111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PIAY VIDEO</a:t>
              </a:r>
            </a:p>
          </p:txBody>
        </p:sp>
        <p:sp>
          <p:nvSpPr>
            <p:cNvPr id="6" name="Freeform 166"/>
            <p:cNvSpPr/>
            <p:nvPr/>
          </p:nvSpPr>
          <p:spPr bwMode="auto">
            <a:xfrm>
              <a:off x="16797337" y="10013844"/>
              <a:ext cx="207931" cy="385057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AU" sz="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17483" y="2243453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什么是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‘地面墙面联动’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Google Shape;86;p19"/>
          <p:cNvSpPr txBox="1"/>
          <p:nvPr/>
        </p:nvSpPr>
        <p:spPr>
          <a:xfrm>
            <a:off x="1017483" y="1630110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微软雅黑" panose="020B0503020204020204" pitchFamily="34" charset="-122"/>
              </a:rPr>
              <a:t>Ground Interaction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1003760" y="3236195"/>
            <a:ext cx="4221655" cy="119761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 defTabSz="457200" fontAlgn="auto">
              <a:lnSpc>
                <a:spcPct val="150000"/>
              </a:lnSpc>
            </a:pPr>
            <a:r>
              <a:rPr 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对于面积较大，位置比较特殊的立面大屏，我们设计通过地面雷达感应联动控制立面大屏的方案，轻松实现用户只要用脚踩在地面指定位置 ，大屏端就会展示相应内容。这样使得操控更加轻松，展示更加直观，提升内容展示的有效性。</a:t>
            </a:r>
            <a:endParaRPr sz="1200">
              <a:solidFill>
                <a:schemeClr val="bg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281" y="381405"/>
            <a:ext cx="21582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功能介绍</a:t>
            </a:r>
            <a:endParaRPr lang="zh-CN" altLang="en-US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41545" y="3364865"/>
            <a:ext cx="2185035" cy="1520190"/>
            <a:chOff x="10695" y="2054"/>
            <a:chExt cx="3963" cy="2394"/>
          </a:xfrm>
        </p:grpSpPr>
        <p:sp>
          <p:nvSpPr>
            <p:cNvPr id="30" name="Rectangle 29"/>
            <p:cNvSpPr/>
            <p:nvPr/>
          </p:nvSpPr>
          <p:spPr>
            <a:xfrm>
              <a:off x="10695" y="2560"/>
              <a:ext cx="3963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地面可以贴不同的指令的标签，配合雷达的标定，实现在地面踩不同贴纸。墙面播放相应内容，如：大屏互动答题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884" y="2054"/>
              <a:ext cx="3585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地面广告标签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+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大屏</a:t>
              </a:r>
            </a:p>
          </p:txBody>
        </p:sp>
      </p:grpSp>
      <p:sp>
        <p:nvSpPr>
          <p:cNvPr id="13" name="Oval 14"/>
          <p:cNvSpPr/>
          <p:nvPr/>
        </p:nvSpPr>
        <p:spPr>
          <a:xfrm rot="18933254">
            <a:off x="1761932" y="1924610"/>
            <a:ext cx="864000" cy="86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561705" y="3260725"/>
            <a:ext cx="2063535" cy="1624330"/>
            <a:chOff x="5443" y="6385"/>
            <a:chExt cx="3962" cy="2558"/>
          </a:xfrm>
        </p:grpSpPr>
        <p:sp>
          <p:nvSpPr>
            <p:cNvPr id="36" name="Rectangle 29"/>
            <p:cNvSpPr/>
            <p:nvPr/>
          </p:nvSpPr>
          <p:spPr>
            <a:xfrm>
              <a:off x="5443" y="7055"/>
              <a:ext cx="3962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通过墙面投影和地面投影打出的画面，再配合联动系统轻松实现，地面踩，墙面播的互动</a:t>
              </a:r>
            </a:p>
          </p:txBody>
        </p:sp>
        <p:sp>
          <p:nvSpPr>
            <p:cNvPr id="37" name="Rectangle 30"/>
            <p:cNvSpPr/>
            <p:nvPr/>
          </p:nvSpPr>
          <p:spPr>
            <a:xfrm>
              <a:off x="6629" y="6385"/>
              <a:ext cx="1589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投影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99515" y="3364865"/>
            <a:ext cx="2056765" cy="1520190"/>
            <a:chOff x="11178" y="5833"/>
            <a:chExt cx="3239" cy="2394"/>
          </a:xfrm>
        </p:grpSpPr>
        <p:sp>
          <p:nvSpPr>
            <p:cNvPr id="20" name="Rectangle 29"/>
            <p:cNvSpPr/>
            <p:nvPr/>
          </p:nvSpPr>
          <p:spPr>
            <a:xfrm>
              <a:off x="11178" y="6339"/>
              <a:ext cx="3239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立面屏显示需要展示的内容，地面屏呈现与内容相关的交互界面，人踩在地面屏的按钮，触发大屏端的内容显示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Rectangle 30"/>
            <p:cNvSpPr/>
            <p:nvPr/>
          </p:nvSpPr>
          <p:spPr>
            <a:xfrm>
              <a:off x="11627" y="5833"/>
              <a:ext cx="2341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地砖屏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+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大屏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pic>
        <p:nvPicPr>
          <p:cNvPr id="66" name="图片 65" descr="5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95" y="5242560"/>
            <a:ext cx="626745" cy="483870"/>
          </a:xfrm>
          <a:prstGeom prst="rect">
            <a:avLst/>
          </a:prstGeom>
        </p:spPr>
      </p:pic>
      <p:sp>
        <p:nvSpPr>
          <p:cNvPr id="9" name="Oval 14"/>
          <p:cNvSpPr/>
          <p:nvPr/>
        </p:nvSpPr>
        <p:spPr>
          <a:xfrm rot="18933254">
            <a:off x="5404692" y="1924610"/>
            <a:ext cx="863600" cy="86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Oval 14"/>
          <p:cNvSpPr/>
          <p:nvPr/>
        </p:nvSpPr>
        <p:spPr>
          <a:xfrm rot="18933254">
            <a:off x="9047052" y="1924610"/>
            <a:ext cx="863600" cy="86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 pitchFamily="34" charset="0"/>
              <a:sym typeface="微软雅黑" panose="020B0503020204020204" pitchFamily="34" charset="-122"/>
            </a:endParaRPr>
          </a:p>
        </p:txBody>
      </p:sp>
      <p:pic>
        <p:nvPicPr>
          <p:cNvPr id="22" name="图片 21" descr="ziy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45" y="2113280"/>
            <a:ext cx="487680" cy="487680"/>
          </a:xfrm>
          <a:prstGeom prst="rect">
            <a:avLst/>
          </a:prstGeom>
        </p:spPr>
      </p:pic>
      <p:pic>
        <p:nvPicPr>
          <p:cNvPr id="24" name="图片 23" descr="dapingfuw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30" y="2178050"/>
            <a:ext cx="528955" cy="422910"/>
          </a:xfrm>
          <a:prstGeom prst="rect">
            <a:avLst/>
          </a:prstGeom>
        </p:spPr>
      </p:pic>
      <p:pic>
        <p:nvPicPr>
          <p:cNvPr id="25" name="图片 24" descr="touyingy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980" y="2178050"/>
            <a:ext cx="480695" cy="38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281" y="381405"/>
            <a:ext cx="21582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系统特点</a:t>
            </a: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sp>
        <p:nvSpPr>
          <p:cNvPr id="60" name="Freeform 166"/>
          <p:cNvSpPr>
            <a:spLocks noEditPoints="1"/>
          </p:cNvSpPr>
          <p:nvPr/>
        </p:nvSpPr>
        <p:spPr bwMode="auto">
          <a:xfrm>
            <a:off x="4770215" y="2196449"/>
            <a:ext cx="417192" cy="412992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ru-RU" sz="3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Rectangle 29"/>
          <p:cNvSpPr/>
          <p:nvPr/>
        </p:nvSpPr>
        <p:spPr>
          <a:xfrm>
            <a:off x="1883680" y="2525979"/>
            <a:ext cx="2009488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UNITY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游戏级引擎研发，从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3d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建模到特效制作，做到精益求精</a:t>
            </a:r>
          </a:p>
        </p:txBody>
      </p:sp>
      <p:sp>
        <p:nvSpPr>
          <p:cNvPr id="74" name="Rectangle 30"/>
          <p:cNvSpPr/>
          <p:nvPr/>
        </p:nvSpPr>
        <p:spPr>
          <a:xfrm>
            <a:off x="1883410" y="2196465"/>
            <a:ext cx="188785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画面炫酷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5" name="Rectangle 29"/>
          <p:cNvSpPr/>
          <p:nvPr/>
        </p:nvSpPr>
        <p:spPr>
          <a:xfrm>
            <a:off x="5439591" y="2525979"/>
            <a:ext cx="2009488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高精度雷达捕获技术配合自研控制软件，保证系统稳定流程运行</a:t>
            </a:r>
          </a:p>
        </p:txBody>
      </p:sp>
      <p:sp>
        <p:nvSpPr>
          <p:cNvPr id="76" name="Rectangle 30"/>
          <p:cNvSpPr/>
          <p:nvPr/>
        </p:nvSpPr>
        <p:spPr>
          <a:xfrm>
            <a:off x="5439410" y="2196465"/>
            <a:ext cx="169354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系统稳定流畅</a:t>
            </a:r>
          </a:p>
        </p:txBody>
      </p:sp>
      <p:sp>
        <p:nvSpPr>
          <p:cNvPr id="77" name="Rectangle 29"/>
          <p:cNvSpPr/>
          <p:nvPr/>
        </p:nvSpPr>
        <p:spPr>
          <a:xfrm>
            <a:off x="9295033" y="2525979"/>
            <a:ext cx="2009488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对于公共场合场景，系统设计之初就考虑到多人互动，多人参与</a:t>
            </a:r>
          </a:p>
        </p:txBody>
      </p:sp>
      <p:sp>
        <p:nvSpPr>
          <p:cNvPr id="78" name="Rectangle 30"/>
          <p:cNvSpPr/>
          <p:nvPr/>
        </p:nvSpPr>
        <p:spPr>
          <a:xfrm>
            <a:off x="9295130" y="2196465"/>
            <a:ext cx="146367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支持多人互动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9" name="Rectangle 29"/>
          <p:cNvSpPr/>
          <p:nvPr/>
        </p:nvSpPr>
        <p:spPr>
          <a:xfrm>
            <a:off x="1883410" y="4239895"/>
            <a:ext cx="216217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系统自主研发，从需求分析设计到产品交付，每个环节，自主可控</a:t>
            </a:r>
          </a:p>
        </p:txBody>
      </p:sp>
      <p:sp>
        <p:nvSpPr>
          <p:cNvPr id="80" name="Rectangle 30"/>
          <p:cNvSpPr/>
          <p:nvPr/>
        </p:nvSpPr>
        <p:spPr>
          <a:xfrm>
            <a:off x="1883410" y="3910330"/>
            <a:ext cx="236029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自主研发 </a:t>
            </a:r>
          </a:p>
        </p:txBody>
      </p:sp>
      <p:sp>
        <p:nvSpPr>
          <p:cNvPr id="81" name="Rectangle 29"/>
          <p:cNvSpPr/>
          <p:nvPr/>
        </p:nvSpPr>
        <p:spPr>
          <a:xfrm>
            <a:off x="5439591" y="4240122"/>
            <a:ext cx="2009488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由于场景现场环境复杂，屏体尺寸各异，系统在设计中充分考虑了不同大屏的适配需求</a:t>
            </a:r>
          </a:p>
        </p:txBody>
      </p:sp>
      <p:sp>
        <p:nvSpPr>
          <p:cNvPr id="82" name="Rectangle 30"/>
          <p:cNvSpPr/>
          <p:nvPr/>
        </p:nvSpPr>
        <p:spPr>
          <a:xfrm>
            <a:off x="5439410" y="3910330"/>
            <a:ext cx="252666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轻松适配各种型号大屏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3" name="Rectangle 29"/>
          <p:cNvSpPr/>
          <p:nvPr/>
        </p:nvSpPr>
        <p:spPr>
          <a:xfrm>
            <a:off x="9295130" y="4239895"/>
            <a:ext cx="2143125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WK-R20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雷达超大感应面积，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°超大测角，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15m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有效测距</a:t>
            </a:r>
          </a:p>
        </p:txBody>
      </p:sp>
      <p:sp>
        <p:nvSpPr>
          <p:cNvPr id="84" name="Rectangle 30"/>
          <p:cNvSpPr/>
          <p:nvPr/>
        </p:nvSpPr>
        <p:spPr>
          <a:xfrm>
            <a:off x="9295033" y="3910592"/>
            <a:ext cx="1463203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60</a:t>
            </a: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㎡一台搞定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0" y="3892550"/>
            <a:ext cx="410845" cy="410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45" y="2196465"/>
            <a:ext cx="476250" cy="514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65" y="2178685"/>
            <a:ext cx="421005" cy="421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065" y="3897313"/>
            <a:ext cx="466090" cy="401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820" y="3858895"/>
            <a:ext cx="498475" cy="478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7367c189bc1763032b51fd38fd7453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0585" y="1884045"/>
            <a:ext cx="4761865" cy="3124835"/>
          </a:xfrm>
          <a:prstGeom prst="rect">
            <a:avLst/>
          </a:prstGeom>
        </p:spPr>
      </p:pic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281" y="381405"/>
            <a:ext cx="21582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成功案例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70585" y="5012690"/>
            <a:ext cx="4762500" cy="513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1562735" y="5070475"/>
            <a:ext cx="3470910" cy="36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  <a:sym typeface="微软雅黑" panose="020B0503020204020204" pitchFamily="34" charset="-122"/>
              </a:rPr>
              <a:t>三峡橘乡景区导览</a:t>
            </a: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— 西安悟控智能科技有限公司 —</a:t>
            </a:r>
          </a:p>
        </p:txBody>
      </p:sp>
      <p:pic>
        <p:nvPicPr>
          <p:cNvPr id="6" name="325.mp4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44940" y="1883410"/>
            <a:ext cx="2062480" cy="3642995"/>
          </a:xfrm>
          <a:prstGeom prst="rect">
            <a:avLst/>
          </a:prstGeom>
        </p:spPr>
      </p:pic>
      <p:pic>
        <p:nvPicPr>
          <p:cNvPr id="15" name="325.mp4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01740" y="1883410"/>
            <a:ext cx="2064385" cy="36429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306185" y="5012690"/>
            <a:ext cx="2065020" cy="513715"/>
            <a:chOff x="10190" y="7894"/>
            <a:chExt cx="3252" cy="809"/>
          </a:xfrm>
        </p:grpSpPr>
        <p:sp>
          <p:nvSpPr>
            <p:cNvPr id="10" name="Rectangle 34"/>
            <p:cNvSpPr/>
            <p:nvPr/>
          </p:nvSpPr>
          <p:spPr>
            <a:xfrm>
              <a:off x="10190" y="7894"/>
              <a:ext cx="3252" cy="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10190" y="8014"/>
              <a:ext cx="3251" cy="5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联通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5G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展示中心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44940" y="5012690"/>
            <a:ext cx="2065020" cy="513715"/>
            <a:chOff x="10010" y="7894"/>
            <a:chExt cx="3252" cy="809"/>
          </a:xfrm>
        </p:grpSpPr>
        <p:sp>
          <p:nvSpPr>
            <p:cNvPr id="17" name="Rectangle 34"/>
            <p:cNvSpPr/>
            <p:nvPr/>
          </p:nvSpPr>
          <p:spPr>
            <a:xfrm>
              <a:off x="10010" y="7894"/>
              <a:ext cx="3252" cy="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Subtitle 2"/>
            <p:cNvSpPr txBox="1"/>
            <p:nvPr/>
          </p:nvSpPr>
          <p:spPr>
            <a:xfrm>
              <a:off x="10010" y="8014"/>
              <a:ext cx="3232" cy="5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某党建馆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70_2*m_h_i*1_1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70_2*m_h_i*1_1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1470_2*m_h_i*1_1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1470_2*m_h_i*1_1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1470_2*m_h_i*1_1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13"/>
  <p:tag name="KSO_WM_UNI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1470_2*m_h_i*1_1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1470_2*m_h_f*1_1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70_2*m_h_a*1_1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70_2*m_h_i*1_2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1470_2*m_h_i*1_2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1470_2*m_h_i*1_2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1470_2*m_h_i*1_2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70_2*m_h_i*1_3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1470_2*m_h_i*1_3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1470_2*m_h_i*1_3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1470_2*m_h_i*1_3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1470_2*m_h_i*1_3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13"/>
  <p:tag name="KSO_WM_UNI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1470_2*m_h_i*1_3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1470_2*m_h_f*1_3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70_2*m_h_a*1_3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1_2"/>
  <p:tag name="KSO_WM_UNIT_ID" val="diagram20198831_4*l_h_i*1_1_2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6"/>
  <p:tag name="KSO_WM_UNI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c"/>
  <p:tag name="KSO_WM_UNIT_TYPE" val="l_h_i"/>
  <p:tag name="KSO_WM_UNIT_INDEX" val="1_1_1"/>
  <p:tag name="KSO_WM_UNIT_ID" val="diagram20198831_4*l_h_i*1_1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名字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831_4*l_h_a*1_1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VALUE" val="500*5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198831_4*l_h_d*1_1_1"/>
  <p:tag name="KSO_WM_TEMPLATE_CATEGORY" val="diagram"/>
  <p:tag name="KSO_WM_TEMPLATE_INDEX" val="20198831"/>
  <p:tag name="KSO_WM_UNIT_SUPPORT_UNIT_TYPE" val="[]"/>
  <p:tag name="KSO_WM_UNIT_LAYERLEVEL" val="1_1_1"/>
  <p:tag name="KSO_WM_TAG_VERSION" val="1.0"/>
  <p:tag name="KSO_WM_BEAUTIFY_FLAG" val="#wm#"/>
  <p:tag name="KSO_WM_UNIT_USESOURCEFORMAT_APPLY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DIAGRAM_MODELTYPE" val="stripeEnum"/>
  <p:tag name="KSO_WM_UNIT_PRESET_TEXT" val="职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8831_4*l_h_f*1_1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4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2_2"/>
  <p:tag name="KSO_WM_UNIT_ID" val="diagram20198831_4*l_h_i*1_2_2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6"/>
  <p:tag name="KSO_WM_UNI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名字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98831_4*l_h_a*1_2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c"/>
  <p:tag name="KSO_WM_UNIT_TYPE" val="l_h_i"/>
  <p:tag name="KSO_WM_UNIT_INDEX" val="1_2_1"/>
  <p:tag name="KSO_WM_UNIT_ID" val="diagram20198831_4*l_h_i*1_2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VALUE" val="500*5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198831_4*l_h_d*1_2_1"/>
  <p:tag name="KSO_WM_TEMPLATE_CATEGORY" val="diagram"/>
  <p:tag name="KSO_WM_TEMPLATE_INDEX" val="20198831"/>
  <p:tag name="KSO_WM_UNIT_SUPPORT_UNIT_TYPE" val="[]"/>
  <p:tag name="KSO_WM_UNIT_LAYERLEVEL" val="1_1_1"/>
  <p:tag name="KSO_WM_TAG_VERSION" val="1.0"/>
  <p:tag name="KSO_WM_BEAUTIFY_FLAG" val="#wm#"/>
  <p:tag name="KSO_WM_UNIT_USESOURCEFORMAT_APPLY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DIAGRAM_MODELTYPE" val="stripeEnum"/>
  <p:tag name="KSO_WM_UNIT_PRESET_TEXT" val="职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8831_4*l_h_f*1_2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3_2"/>
  <p:tag name="KSO_WM_UNIT_ID" val="diagram20198831_4*l_h_i*1_3_2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6"/>
  <p:tag name="KSO_WM_UNI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名字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98831_4*l_h_a*1_3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c"/>
  <p:tag name="KSO_WM_UNIT_TYPE" val="l_h_i"/>
  <p:tag name="KSO_WM_UNIT_INDEX" val="1_3_1"/>
  <p:tag name="KSO_WM_UNIT_ID" val="diagram20198831_4*l_h_i*1_3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VALUE" val="500*5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198831_4*l_h_d*1_3_1"/>
  <p:tag name="KSO_WM_TEMPLATE_CATEGORY" val="diagram"/>
  <p:tag name="KSO_WM_TEMPLATE_INDEX" val="20198831"/>
  <p:tag name="KSO_WM_UNIT_SUPPORT_UNIT_TYPE" val="[]"/>
  <p:tag name="KSO_WM_UNIT_LAYERLEVEL" val="1_1_1"/>
  <p:tag name="KSO_WM_TAG_VERSION" val="1.0"/>
  <p:tag name="KSO_WM_BEAUTIFY_FLAG" val="#wm#"/>
  <p:tag name="KSO_WM_UNIT_USESOURCEFORMAT_APPLY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DIAGRAM_MODELTYPE" val="stripeEnum"/>
  <p:tag name="KSO_WM_UNIT_PRESET_TEXT" val="职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8831_4*l_h_f*1_3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4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4_2"/>
  <p:tag name="KSO_WM_UNIT_ID" val="diagram20198831_4*l_h_i*1_4_2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6"/>
  <p:tag name="KSO_WM_UNI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名字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98831_4*l_h_a*1_4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c"/>
  <p:tag name="KSO_WM_UNIT_TYPE" val="l_h_i"/>
  <p:tag name="KSO_WM_UNIT_INDEX" val="1_4_1"/>
  <p:tag name="KSO_WM_UNIT_ID" val="diagram20198831_4*l_h_i*1_4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VALUE" val="500*5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4_1"/>
  <p:tag name="KSO_WM_UNIT_ID" val="diagram20198831_4*l_h_d*1_4_1"/>
  <p:tag name="KSO_WM_TEMPLATE_CATEGORY" val="diagram"/>
  <p:tag name="KSO_WM_TEMPLATE_INDEX" val="20198831"/>
  <p:tag name="KSO_WM_UNIT_SUPPORT_UNIT_TYPE" val="[]"/>
  <p:tag name="KSO_WM_UNIT_LAYERLEVEL" val="1_1_1"/>
  <p:tag name="KSO_WM_TAG_VERSION" val="1.0"/>
  <p:tag name="KSO_WM_BEAUTIFY_FLAG" val="#wm#"/>
  <p:tag name="KSO_WM_UNIT_USESOURCEFORMAT_APPLY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DIAGRAM_MODELTYPE" val="stripeEnum"/>
  <p:tag name="KSO_WM_UNIT_PRESET_TEXT" val="职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8831_4*l_h_f*1_4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4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5_2"/>
  <p:tag name="KSO_WM_UNIT_ID" val="diagram20198831_4*l_h_i*1_5_2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6"/>
  <p:tag name="KSO_WM_UNI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c"/>
  <p:tag name="KSO_WM_UNIT_TYPE" val="l_h_i"/>
  <p:tag name="KSO_WM_UNIT_INDEX" val="1_5_1"/>
  <p:tag name="KSO_WM_UNIT_ID" val="diagram20198831_4*l_h_i*1_5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名字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98831_4*l_h_a*1_5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VALUE" val="500*5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5_1"/>
  <p:tag name="KSO_WM_UNIT_ID" val="diagram20198831_4*l_h_d*1_5_1"/>
  <p:tag name="KSO_WM_TEMPLATE_CATEGORY" val="diagram"/>
  <p:tag name="KSO_WM_TEMPLATE_INDEX" val="20198831"/>
  <p:tag name="KSO_WM_UNIT_SUPPORT_UNIT_TYPE" val="[]"/>
  <p:tag name="KSO_WM_UNIT_LAYERLEVEL" val="1_1_1"/>
  <p:tag name="KSO_WM_TAG_VERSION" val="1.0"/>
  <p:tag name="KSO_WM_BEAUTIFY_FLAG" val="#wm#"/>
  <p:tag name="KSO_WM_UNIT_USESOURCEFORMAT_APPLY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DIAGRAM_MODELTYPE" val="stripeEnum"/>
  <p:tag name="KSO_WM_UNIT_PRESET_TEXT" val="职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98831_4*l_h_f*1_5_1"/>
  <p:tag name="KSO_WM_TEMPLATE_CATEGORY" val="diagram"/>
  <p:tag name="KSO_WM_TEMPLATE_INDEX" val="20198831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4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d8e251b-63e0-4d2e-b621-fc782d8d73a5}"/>
  <p:tag name="TABLE_ENDDRAG_ORIGIN_RECT" val="387*197"/>
  <p:tag name="TABLE_ENDDRAG_RECT" val="509*26*387*19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f737da7-f0ac-4298-b07b-d047e42d520d}"/>
  <p:tag name="TABLE_ENDDRAG_ORIGIN_RECT" val="387*236"/>
  <p:tag name="TABLE_ENDDRAG_RECT" val="509*258*387*23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c43150e-4849-48c4-be55-862e50419e06}"/>
  <p:tag name="TABLE_RECT" val="50.425*86.0989*859.15*393.75"/>
  <p:tag name="TABLE_EMPHASIZE_COLOR" val="6579300"/>
  <p:tag name="TABLE_ONEKEY_SKIN_IDX" val="0"/>
  <p:tag name="TABLE_SKINIDX" val="-1"/>
  <p:tag name="TABLE_COLORIDX" val="l"/>
  <p:tag name="TABLE_COLOR_RGB" val="0x000000*0xFFFFFF*0x212121*0xFFFFFF*0x8F9887*0xB5BE87*0xB8BACF*0xB7C8D2*0xC3AFB0*0xEFB2C1"/>
  <p:tag name="TABLE_ENDDRAG_ORIGIN_RECT" val="732*369"/>
  <p:tag name="TABLE_ENDDRAG_RECT" val="113*126*732*369"/>
  <p:tag name="TABLE_AUTOADJUST_FLAG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1042</Words>
  <Application>Microsoft Office PowerPoint</Application>
  <PresentationFormat>宽屏</PresentationFormat>
  <Paragraphs>163</Paragraphs>
  <Slides>18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jch</dc:creator>
  <cp:lastModifiedBy>ASUS</cp:lastModifiedBy>
  <cp:revision>221</cp:revision>
  <dcterms:created xsi:type="dcterms:W3CDTF">2019-06-19T02:08:00Z</dcterms:created>
  <dcterms:modified xsi:type="dcterms:W3CDTF">2023-05-29T03:56:32Z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2052-11.1.0.10388</vt:lpwstr>
  </property>
  <property fmtid="{D5CDD505-2E9C-101B-9397-08002B2CF9AE}" pid="3" name="ICV">
    <vt:lpwstr>AD52632214C5490082F967ABDF00B0FE</vt:lpwstr>
  </property>
</Properties>
</file>